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18288000" cy="10287000"/>
  <p:notesSz cx="6858000" cy="9144000"/>
  <p:embeddedFontLst>
    <p:embeddedFont>
      <p:font typeface="Calibri (MS) Bold" charset="1" panose="020F0702030404030204"/>
      <p:regular r:id="rId22"/>
    </p:embeddedFont>
    <p:embeddedFont>
      <p:font typeface="Montserrat" charset="1" panose="00000500000000000000"/>
      <p:regular r:id="rId23"/>
    </p:embeddedFont>
    <p:embeddedFont>
      <p:font typeface="Calibri (MS)" charset="1" panose="020F0502020204030204"/>
      <p:regular r:id="rId24"/>
    </p:embeddedFont>
    <p:embeddedFont>
      <p:font typeface="Poppins Bold" charset="1" panose="00000800000000000000"/>
      <p:regular r:id="rId25"/>
    </p:embeddedFont>
    <p:embeddedFont>
      <p:font typeface="Calibri (MS) Light" charset="1" panose="020F0302020204030204"/>
      <p:regular r:id="rId2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pn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 Id="rId7" Target="../media/image6.png" Type="http://schemas.openxmlformats.org/officeDocument/2006/relationships/image"/><Relationship Id="rId8" Target="../media/image7.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14.jpe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15.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16.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5.png" Type="http://schemas.openxmlformats.org/officeDocument/2006/relationships/image"/><Relationship Id="rId4" Target="../media/image17.png" Type="http://schemas.openxmlformats.org/officeDocument/2006/relationships/image"/><Relationship Id="rId5" Target="https://indux-r.eu" TargetMode="External" Type="http://schemas.openxmlformats.org/officeDocument/2006/relationships/hyperlink"/><Relationship Id="rId6" Target="../media/image1.png" Type="http://schemas.openxmlformats.org/officeDocument/2006/relationships/image"/><Relationship Id="rId7" Target="../media/image2.png" Type="http://schemas.openxmlformats.org/officeDocument/2006/relationships/image"/><Relationship Id="rId8" Target="../media/image4.png" Type="http://schemas.openxmlformats.org/officeDocument/2006/relationships/image"/><Relationship Id="rId9" Target="../media/image18.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4.svg" Type="http://schemas.openxmlformats.org/officeDocument/2006/relationships/image"/><Relationship Id="rId11" Target="../media/image25.png" Type="http://schemas.openxmlformats.org/officeDocument/2006/relationships/image"/><Relationship Id="rId12" Target="../media/image26.svg" Type="http://schemas.openxmlformats.org/officeDocument/2006/relationships/image"/><Relationship Id="rId13" Target="../media/image27.png" Type="http://schemas.openxmlformats.org/officeDocument/2006/relationships/image"/><Relationship Id="rId14" Target="../media/image28.svg" Type="http://schemas.openxmlformats.org/officeDocument/2006/relationships/image"/><Relationship Id="rId15" Target="../media/image29.png" Type="http://schemas.openxmlformats.org/officeDocument/2006/relationships/image"/><Relationship Id="rId16" Target="https://linktr.ee/indux_r" TargetMode="External" Type="http://schemas.openxmlformats.org/officeDocument/2006/relationships/hyperlink"/><Relationship Id="rId17" Target="../media/image30.png" Type="http://schemas.openxmlformats.org/officeDocument/2006/relationships/image"/><Relationship Id="rId18" Target="../media/image31.svg" Type="http://schemas.openxmlformats.org/officeDocument/2006/relationships/image"/><Relationship Id="rId2" Target="../media/image19.jpe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5.png" Type="http://schemas.openxmlformats.org/officeDocument/2006/relationships/image"/><Relationship Id="rId6" Target="../media/image20.png" Type="http://schemas.openxmlformats.org/officeDocument/2006/relationships/image"/><Relationship Id="rId7" Target="../media/image21.png" Type="http://schemas.openxmlformats.org/officeDocument/2006/relationships/image"/><Relationship Id="rId8" Target="../media/image22.svg" Type="http://schemas.openxmlformats.org/officeDocument/2006/relationships/image"/><Relationship Id="rId9" Target="../media/image23.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32.png" Type="http://schemas.openxmlformats.org/officeDocument/2006/relationships/image"/><Relationship Id="rId4" Target="../media/image33.svg" Type="http://schemas.openxmlformats.org/officeDocument/2006/relationships/image"/><Relationship Id="rId5" Target="../media/image34.png" Type="http://schemas.openxmlformats.org/officeDocument/2006/relationships/image"/><Relationship Id="rId6" Target="../media/image35.svg" Type="http://schemas.openxmlformats.org/officeDocument/2006/relationships/image"/><Relationship Id="rId7" Target="../media/image5.png" Type="http://schemas.openxmlformats.org/officeDocument/2006/relationships/image"/><Relationship Id="rId8" Target="../media/image7.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8.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9.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10.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11.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12.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png" Type="http://schemas.openxmlformats.org/officeDocument/2006/relationships/image"/><Relationship Id="rId3" Target="../media/image3.png" Type="http://schemas.openxmlformats.org/officeDocument/2006/relationships/image"/><Relationship Id="rId4" Target="../media/image1.png" Type="http://schemas.openxmlformats.org/officeDocument/2006/relationships/image"/><Relationship Id="rId5" Target="../media/image2.png" Type="http://schemas.openxmlformats.org/officeDocument/2006/relationships/image"/><Relationship Id="rId6" Target="../media/image4.png" Type="http://schemas.openxmlformats.org/officeDocument/2006/relationships/image"/><Relationship Id="rId7" Target="../media/image13.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0">
            <a:off x="15382892" y="3264946"/>
            <a:ext cx="3419169" cy="4364162"/>
          </a:xfrm>
          <a:custGeom>
            <a:avLst/>
            <a:gdLst/>
            <a:ahLst/>
            <a:cxnLst/>
            <a:rect r="r" b="b" t="t" l="l"/>
            <a:pathLst>
              <a:path h="4364162" w="3419169">
                <a:moveTo>
                  <a:pt x="0" y="0"/>
                </a:moveTo>
                <a:lnTo>
                  <a:pt x="3419168" y="0"/>
                </a:lnTo>
                <a:lnTo>
                  <a:pt x="3419168" y="4364162"/>
                </a:lnTo>
                <a:lnTo>
                  <a:pt x="0" y="4364162"/>
                </a:lnTo>
                <a:lnTo>
                  <a:pt x="0" y="0"/>
                </a:lnTo>
                <a:close/>
              </a:path>
            </a:pathLst>
          </a:custGeom>
          <a:blipFill>
            <a:blip r:embed="rId2">
              <a:alphaModFix amt="65999"/>
            </a:blip>
            <a:stretch>
              <a:fillRect l="-95434" t="-51572" r="-99999" b="-79890"/>
            </a:stretch>
          </a:blipFill>
        </p:spPr>
      </p:sp>
      <p:sp>
        <p:nvSpPr>
          <p:cNvPr name="Freeform 3" id="3"/>
          <p:cNvSpPr/>
          <p:nvPr/>
        </p:nvSpPr>
        <p:spPr>
          <a:xfrm flipH="false" flipV="false" rot="0">
            <a:off x="16013243" y="1274161"/>
            <a:ext cx="3020685" cy="2785226"/>
          </a:xfrm>
          <a:custGeom>
            <a:avLst/>
            <a:gdLst/>
            <a:ahLst/>
            <a:cxnLst/>
            <a:rect r="r" b="b" t="t" l="l"/>
            <a:pathLst>
              <a:path h="2785226" w="3020685">
                <a:moveTo>
                  <a:pt x="0" y="0"/>
                </a:moveTo>
                <a:lnTo>
                  <a:pt x="3020685" y="0"/>
                </a:lnTo>
                <a:lnTo>
                  <a:pt x="3020685" y="2785226"/>
                </a:lnTo>
                <a:lnTo>
                  <a:pt x="0" y="2785226"/>
                </a:lnTo>
                <a:lnTo>
                  <a:pt x="0" y="0"/>
                </a:lnTo>
                <a:close/>
              </a:path>
            </a:pathLst>
          </a:custGeom>
          <a:blipFill>
            <a:blip r:embed="rId3">
              <a:alphaModFix amt="68000"/>
            </a:blip>
            <a:stretch>
              <a:fillRect l="-61900" t="-57364" r="-56594" b="-79600"/>
            </a:stretch>
          </a:blipFill>
        </p:spPr>
      </p:sp>
      <p:sp>
        <p:nvSpPr>
          <p:cNvPr name="Freeform 4" id="4"/>
          <p:cNvSpPr/>
          <p:nvPr/>
        </p:nvSpPr>
        <p:spPr>
          <a:xfrm flipH="false" flipV="false" rot="0">
            <a:off x="11559829" y="-1159599"/>
            <a:ext cx="5321811" cy="7298636"/>
          </a:xfrm>
          <a:custGeom>
            <a:avLst/>
            <a:gdLst/>
            <a:ahLst/>
            <a:cxnLst/>
            <a:rect r="r" b="b" t="t" l="l"/>
            <a:pathLst>
              <a:path h="7298636" w="5321811">
                <a:moveTo>
                  <a:pt x="0" y="0"/>
                </a:moveTo>
                <a:lnTo>
                  <a:pt x="5321811" y="0"/>
                </a:lnTo>
                <a:lnTo>
                  <a:pt x="5321811" y="7298637"/>
                </a:lnTo>
                <a:lnTo>
                  <a:pt x="0" y="7298637"/>
                </a:lnTo>
                <a:lnTo>
                  <a:pt x="0" y="0"/>
                </a:lnTo>
                <a:close/>
              </a:path>
            </a:pathLst>
          </a:custGeom>
          <a:blipFill>
            <a:blip r:embed="rId4"/>
            <a:stretch>
              <a:fillRect l="-48588" t="0" r="-60640" b="-52559"/>
            </a:stretch>
          </a:blipFill>
        </p:spPr>
      </p:sp>
      <p:sp>
        <p:nvSpPr>
          <p:cNvPr name="Freeform 5" id="5"/>
          <p:cNvSpPr/>
          <p:nvPr/>
        </p:nvSpPr>
        <p:spPr>
          <a:xfrm flipH="false" flipV="false" rot="0">
            <a:off x="15095267" y="5619837"/>
            <a:ext cx="5690824" cy="3710089"/>
          </a:xfrm>
          <a:custGeom>
            <a:avLst/>
            <a:gdLst/>
            <a:ahLst/>
            <a:cxnLst/>
            <a:rect r="r" b="b" t="t" l="l"/>
            <a:pathLst>
              <a:path h="3710089" w="5690824">
                <a:moveTo>
                  <a:pt x="0" y="0"/>
                </a:moveTo>
                <a:lnTo>
                  <a:pt x="5690824" y="0"/>
                </a:lnTo>
                <a:lnTo>
                  <a:pt x="5690824" y="3710090"/>
                </a:lnTo>
                <a:lnTo>
                  <a:pt x="0" y="3710090"/>
                </a:lnTo>
                <a:lnTo>
                  <a:pt x="0" y="0"/>
                </a:lnTo>
                <a:close/>
              </a:path>
            </a:pathLst>
          </a:custGeom>
          <a:blipFill>
            <a:blip r:embed="rId5"/>
            <a:stretch>
              <a:fillRect l="0" t="0" r="0" b="-53387"/>
            </a:stretch>
          </a:blipFill>
        </p:spPr>
      </p:sp>
      <p:sp>
        <p:nvSpPr>
          <p:cNvPr name="TextBox 6" id="6"/>
          <p:cNvSpPr txBox="true"/>
          <p:nvPr/>
        </p:nvSpPr>
        <p:spPr>
          <a:xfrm rot="0">
            <a:off x="1028700" y="9772566"/>
            <a:ext cx="10789672" cy="516058"/>
          </a:xfrm>
          <a:prstGeom prst="rect">
            <a:avLst/>
          </a:prstGeom>
        </p:spPr>
        <p:txBody>
          <a:bodyPr anchor="t" rtlCol="false" tIns="0" lIns="0" bIns="0" rIns="0">
            <a:spAutoFit/>
          </a:bodyPr>
          <a:lstStyle/>
          <a:p>
            <a:pPr algn="l">
              <a:lnSpc>
                <a:spcPts val="4230"/>
              </a:lnSpc>
            </a:pPr>
          </a:p>
        </p:txBody>
      </p:sp>
      <p:sp>
        <p:nvSpPr>
          <p:cNvPr name="Freeform 7" id="7"/>
          <p:cNvSpPr/>
          <p:nvPr/>
        </p:nvSpPr>
        <p:spPr>
          <a:xfrm flipH="false" flipV="false" rot="-1601179">
            <a:off x="13597206" y="6353647"/>
            <a:ext cx="4343473" cy="3348269"/>
          </a:xfrm>
          <a:custGeom>
            <a:avLst/>
            <a:gdLst/>
            <a:ahLst/>
            <a:cxnLst/>
            <a:rect r="r" b="b" t="t" l="l"/>
            <a:pathLst>
              <a:path h="3348269" w="4343473">
                <a:moveTo>
                  <a:pt x="0" y="0"/>
                </a:moveTo>
                <a:lnTo>
                  <a:pt x="4343473" y="0"/>
                </a:lnTo>
                <a:lnTo>
                  <a:pt x="4343473" y="3348269"/>
                </a:lnTo>
                <a:lnTo>
                  <a:pt x="0" y="3348269"/>
                </a:lnTo>
                <a:lnTo>
                  <a:pt x="0" y="0"/>
                </a:lnTo>
                <a:close/>
              </a:path>
            </a:pathLst>
          </a:custGeom>
          <a:blipFill>
            <a:blip r:embed="rId6"/>
            <a:stretch>
              <a:fillRect l="-39200" t="-49080" r="-34194" b="-75851"/>
            </a:stretch>
          </a:blipFill>
        </p:spPr>
      </p:sp>
      <p:sp>
        <p:nvSpPr>
          <p:cNvPr name="Freeform 8" id="8"/>
          <p:cNvSpPr/>
          <p:nvPr/>
        </p:nvSpPr>
        <p:spPr>
          <a:xfrm flipH="false" flipV="false" rot="0">
            <a:off x="1059923" y="854992"/>
            <a:ext cx="13708070" cy="1383383"/>
          </a:xfrm>
          <a:custGeom>
            <a:avLst/>
            <a:gdLst/>
            <a:ahLst/>
            <a:cxnLst/>
            <a:rect r="r" b="b" t="t" l="l"/>
            <a:pathLst>
              <a:path h="1383383" w="13708070">
                <a:moveTo>
                  <a:pt x="0" y="0"/>
                </a:moveTo>
                <a:lnTo>
                  <a:pt x="13708070" y="0"/>
                </a:lnTo>
                <a:lnTo>
                  <a:pt x="13708070" y="1383383"/>
                </a:lnTo>
                <a:lnTo>
                  <a:pt x="0" y="1383383"/>
                </a:lnTo>
                <a:lnTo>
                  <a:pt x="0" y="0"/>
                </a:lnTo>
                <a:close/>
              </a:path>
            </a:pathLst>
          </a:custGeom>
          <a:blipFill>
            <a:blip r:embed="rId7"/>
            <a:stretch>
              <a:fillRect l="0" t="0" r="0" b="0"/>
            </a:stretch>
          </a:blipFill>
        </p:spPr>
      </p:sp>
      <p:sp>
        <p:nvSpPr>
          <p:cNvPr name="TextBox 9" id="9"/>
          <p:cNvSpPr txBox="true"/>
          <p:nvPr/>
        </p:nvSpPr>
        <p:spPr>
          <a:xfrm rot="0">
            <a:off x="1231601" y="5229225"/>
            <a:ext cx="6503738" cy="1699533"/>
          </a:xfrm>
          <a:prstGeom prst="rect">
            <a:avLst/>
          </a:prstGeom>
        </p:spPr>
        <p:txBody>
          <a:bodyPr anchor="t" rtlCol="false" tIns="0" lIns="0" bIns="0" rIns="0">
            <a:spAutoFit/>
          </a:bodyPr>
          <a:lstStyle/>
          <a:p>
            <a:pPr algn="l">
              <a:lnSpc>
                <a:spcPts val="10697"/>
              </a:lnSpc>
            </a:pPr>
            <a:r>
              <a:rPr lang="en-US" sz="11755" b="true">
                <a:solidFill>
                  <a:srgbClr val="263681"/>
                </a:solidFill>
                <a:latin typeface="Calibri (MS) Bold"/>
                <a:ea typeface="Calibri (MS) Bold"/>
                <a:cs typeface="Calibri (MS) Bold"/>
                <a:sym typeface="Calibri (MS) Bold"/>
              </a:rPr>
              <a:t>PRESS KIT</a:t>
            </a:r>
          </a:p>
        </p:txBody>
      </p:sp>
      <p:grpSp>
        <p:nvGrpSpPr>
          <p:cNvPr name="Group 10" id="10"/>
          <p:cNvGrpSpPr/>
          <p:nvPr/>
        </p:nvGrpSpPr>
        <p:grpSpPr>
          <a:xfrm rot="0">
            <a:off x="1028700" y="9084061"/>
            <a:ext cx="13739293" cy="871844"/>
            <a:chOff x="0" y="0"/>
            <a:chExt cx="18319057" cy="1162459"/>
          </a:xfrm>
        </p:grpSpPr>
        <p:sp>
          <p:nvSpPr>
            <p:cNvPr name="TextBox 11" id="11"/>
            <p:cNvSpPr txBox="true"/>
            <p:nvPr/>
          </p:nvSpPr>
          <p:spPr>
            <a:xfrm rot="0">
              <a:off x="2217997" y="211302"/>
              <a:ext cx="16101060" cy="711200"/>
            </a:xfrm>
            <a:prstGeom prst="rect">
              <a:avLst/>
            </a:prstGeom>
          </p:spPr>
          <p:txBody>
            <a:bodyPr anchor="t" rtlCol="false" tIns="0" lIns="0" bIns="0" rIns="0">
              <a:spAutoFit/>
            </a:bodyPr>
            <a:lstStyle/>
            <a:p>
              <a:pPr algn="l">
                <a:lnSpc>
                  <a:spcPts val="2160"/>
                </a:lnSpc>
              </a:pPr>
              <a:r>
                <a:rPr lang="en-US" sz="1800">
                  <a:solidFill>
                    <a:srgbClr val="000000"/>
                  </a:solidFill>
                  <a:latin typeface="Montserrat"/>
                  <a:ea typeface="Montserrat"/>
                  <a:cs typeface="Montserrat"/>
                  <a:sym typeface="Montserrat"/>
                </a:rPr>
                <a:t>This project has received funding from the European Union's Horizon Europe Research and Innovation Programme under Grant Agreement No 101135556.</a:t>
              </a:r>
            </a:p>
          </p:txBody>
        </p:sp>
        <p:sp>
          <p:nvSpPr>
            <p:cNvPr name="Freeform 12" id="12"/>
            <p:cNvSpPr/>
            <p:nvPr/>
          </p:nvSpPr>
          <p:spPr>
            <a:xfrm flipH="false" flipV="false" rot="0">
              <a:off x="0" y="0"/>
              <a:ext cx="1781632" cy="1162459"/>
            </a:xfrm>
            <a:custGeom>
              <a:avLst/>
              <a:gdLst/>
              <a:ahLst/>
              <a:cxnLst/>
              <a:rect r="r" b="b" t="t" l="l"/>
              <a:pathLst>
                <a:path h="1162459" w="1781632">
                  <a:moveTo>
                    <a:pt x="0" y="0"/>
                  </a:moveTo>
                  <a:lnTo>
                    <a:pt x="1781632" y="0"/>
                  </a:lnTo>
                  <a:lnTo>
                    <a:pt x="1781632" y="1162459"/>
                  </a:lnTo>
                  <a:lnTo>
                    <a:pt x="0" y="1162459"/>
                  </a:lnTo>
                  <a:lnTo>
                    <a:pt x="0" y="0"/>
                  </a:lnTo>
                  <a:close/>
                </a:path>
              </a:pathLst>
            </a:custGeom>
            <a:blipFill>
              <a:blip r:embed="rId8"/>
              <a:stretch>
                <a:fillRect l="0" t="0" r="0" b="-21035"/>
              </a:stretch>
            </a:blip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Freeform 7" id="7"/>
          <p:cNvSpPr/>
          <p:nvPr/>
        </p:nvSpPr>
        <p:spPr>
          <a:xfrm flipH="false" flipV="false" rot="0">
            <a:off x="1302646" y="5143500"/>
            <a:ext cx="12215471" cy="4718225"/>
          </a:xfrm>
          <a:custGeom>
            <a:avLst/>
            <a:gdLst/>
            <a:ahLst/>
            <a:cxnLst/>
            <a:rect r="r" b="b" t="t" l="l"/>
            <a:pathLst>
              <a:path h="4718225" w="12215471">
                <a:moveTo>
                  <a:pt x="0" y="0"/>
                </a:moveTo>
                <a:lnTo>
                  <a:pt x="12215471" y="0"/>
                </a:lnTo>
                <a:lnTo>
                  <a:pt x="12215471" y="4718225"/>
                </a:lnTo>
                <a:lnTo>
                  <a:pt x="0" y="4718225"/>
                </a:lnTo>
                <a:lnTo>
                  <a:pt x="0" y="0"/>
                </a:lnTo>
                <a:close/>
              </a:path>
            </a:pathLst>
          </a:custGeom>
          <a:blipFill>
            <a:blip r:embed="rId7"/>
            <a:stretch>
              <a:fillRect l="0" t="-22815" r="0" b="-22815"/>
            </a:stretch>
          </a:blipFill>
        </p:spPr>
      </p:sp>
      <p:sp>
        <p:nvSpPr>
          <p:cNvPr name="TextBox 8" id="8"/>
          <p:cNvSpPr txBox="true"/>
          <p:nvPr/>
        </p:nvSpPr>
        <p:spPr>
          <a:xfrm rot="0">
            <a:off x="1302646" y="876300"/>
            <a:ext cx="15956654" cy="4817618"/>
          </a:xfrm>
          <a:prstGeom prst="rect">
            <a:avLst/>
          </a:prstGeom>
        </p:spPr>
        <p:txBody>
          <a:bodyPr anchor="t" rtlCol="false" tIns="0" lIns="0" bIns="0" rIns="0">
            <a:spAutoFit/>
          </a:bodyPr>
          <a:lstStyle/>
          <a:p>
            <a:pPr algn="l">
              <a:lnSpc>
                <a:spcPts val="5011"/>
              </a:lnSpc>
              <a:spcBef>
                <a:spcPct val="0"/>
              </a:spcBef>
            </a:pPr>
            <a:r>
              <a:rPr lang="en-US" b="true" sz="3579" spc="-35">
                <a:solidFill>
                  <a:srgbClr val="263681"/>
                </a:solidFill>
                <a:latin typeface="Calibri (MS) Bold"/>
                <a:ea typeface="Calibri (MS) Bold"/>
                <a:cs typeface="Calibri (MS) Bold"/>
                <a:sym typeface="Calibri (MS) Bold"/>
              </a:rPr>
              <a:t>Advancing Sport</a:t>
            </a:r>
            <a:r>
              <a:rPr lang="en-US" b="true" sz="3579" spc="-35">
                <a:solidFill>
                  <a:srgbClr val="263681"/>
                </a:solidFill>
                <a:latin typeface="Calibri (MS) Bold"/>
                <a:ea typeface="Calibri (MS) Bold"/>
                <a:cs typeface="Calibri (MS) Bold"/>
                <a:sym typeface="Calibri (MS) Bold"/>
              </a:rPr>
              <a:t> Immersion with NOMADE Cars (UC5)</a:t>
            </a:r>
          </a:p>
          <a:p>
            <a:pPr algn="l">
              <a:lnSpc>
                <a:spcPts val="3611"/>
              </a:lnSpc>
              <a:spcBef>
                <a:spcPct val="0"/>
              </a:spcBef>
            </a:pPr>
          </a:p>
          <a:p>
            <a:pPr algn="l">
              <a:lnSpc>
                <a:spcPts val="3611"/>
              </a:lnSpc>
              <a:spcBef>
                <a:spcPct val="0"/>
              </a:spcBef>
            </a:pPr>
            <a:r>
              <a:rPr lang="en-US" sz="2579" spc="-25">
                <a:solidFill>
                  <a:srgbClr val="263681"/>
                </a:solidFill>
                <a:latin typeface="Calibri (MS)"/>
                <a:ea typeface="Calibri (MS)"/>
                <a:cs typeface="Calibri (MS)"/>
                <a:sym typeface="Calibri (MS)"/>
              </a:rPr>
              <a:t>The INDUX-R UC5 project is redefining sports engagement through the innovative NOMADE Cars application. By integrating advanced technologies, this initiative enhances the immersive experience for users, offering new ways to interact with and experience motorsports.</a:t>
            </a:r>
          </a:p>
          <a:p>
            <a:pPr algn="l">
              <a:lnSpc>
                <a:spcPts val="3611"/>
              </a:lnSpc>
              <a:spcBef>
                <a:spcPct val="0"/>
              </a:spcBef>
            </a:pPr>
            <a:r>
              <a:rPr lang="en-US" sz="2579" spc="-25">
                <a:solidFill>
                  <a:srgbClr val="263681"/>
                </a:solidFill>
                <a:latin typeface="Calibri (MS)"/>
                <a:ea typeface="Calibri (MS)"/>
                <a:cs typeface="Calibri (MS)"/>
                <a:sym typeface="Calibri (MS)"/>
              </a:rPr>
              <a:t>Thanks to the valuable contributions of our partners, significant progress has already been made, demonstrating the potential of this cutting-edge solution. As development continues, INDUX-R UC5 aims to set new standards in sport immersion and digital interaction.</a:t>
            </a:r>
          </a:p>
          <a:p>
            <a:pPr algn="l">
              <a:lnSpc>
                <a:spcPts val="3611"/>
              </a:lnSpc>
              <a:spcBef>
                <a:spcPct val="0"/>
              </a:spcBef>
            </a:pPr>
          </a:p>
          <a:p>
            <a:pPr algn="l">
              <a:lnSpc>
                <a:spcPts val="3611"/>
              </a:lnSpc>
              <a:spcBef>
                <a:spcPct val="0"/>
              </a:spcBef>
            </a:pP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Freeform 7" id="7"/>
          <p:cNvSpPr/>
          <p:nvPr/>
        </p:nvSpPr>
        <p:spPr>
          <a:xfrm flipH="false" flipV="false" rot="0">
            <a:off x="4234072" y="2783694"/>
            <a:ext cx="9265221" cy="5450695"/>
          </a:xfrm>
          <a:custGeom>
            <a:avLst/>
            <a:gdLst/>
            <a:ahLst/>
            <a:cxnLst/>
            <a:rect r="r" b="b" t="t" l="l"/>
            <a:pathLst>
              <a:path h="5450695" w="9265221">
                <a:moveTo>
                  <a:pt x="0" y="0"/>
                </a:moveTo>
                <a:lnTo>
                  <a:pt x="9265221" y="0"/>
                </a:lnTo>
                <a:lnTo>
                  <a:pt x="9265221" y="5450695"/>
                </a:lnTo>
                <a:lnTo>
                  <a:pt x="0" y="5450695"/>
                </a:lnTo>
                <a:lnTo>
                  <a:pt x="0" y="0"/>
                </a:lnTo>
                <a:close/>
              </a:path>
            </a:pathLst>
          </a:custGeom>
          <a:blipFill>
            <a:blip r:embed="rId7"/>
            <a:stretch>
              <a:fillRect l="0" t="0" r="-4123" b="0"/>
            </a:stretch>
          </a:blipFill>
        </p:spPr>
      </p:sp>
      <p:sp>
        <p:nvSpPr>
          <p:cNvPr name="TextBox 8" id="8"/>
          <p:cNvSpPr txBox="true"/>
          <p:nvPr/>
        </p:nvSpPr>
        <p:spPr>
          <a:xfrm rot="0">
            <a:off x="1028700" y="476605"/>
            <a:ext cx="9295494" cy="1189915"/>
          </a:xfrm>
          <a:prstGeom prst="rect">
            <a:avLst/>
          </a:prstGeom>
        </p:spPr>
        <p:txBody>
          <a:bodyPr anchor="t" rtlCol="false" tIns="0" lIns="0" bIns="0" rIns="0">
            <a:spAutoFit/>
          </a:bodyPr>
          <a:lstStyle/>
          <a:p>
            <a:pPr algn="l" marL="0" indent="0" lvl="0">
              <a:lnSpc>
                <a:spcPts val="7497"/>
              </a:lnSpc>
            </a:pPr>
            <a:r>
              <a:rPr lang="en-US" b="true" sz="8423" spc="-84">
                <a:solidFill>
                  <a:srgbClr val="263681"/>
                </a:solidFill>
                <a:latin typeface="Calibri (MS) Bold"/>
                <a:ea typeface="Calibri (MS) Bold"/>
                <a:cs typeface="Calibri (MS) Bold"/>
                <a:sym typeface="Calibri (MS) Bold"/>
              </a:rPr>
              <a:t>Partner countries</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Freeform 7" id="7"/>
          <p:cNvSpPr/>
          <p:nvPr/>
        </p:nvSpPr>
        <p:spPr>
          <a:xfrm flipH="false" flipV="false" rot="0">
            <a:off x="1426398" y="1100846"/>
            <a:ext cx="14924164" cy="8384559"/>
          </a:xfrm>
          <a:custGeom>
            <a:avLst/>
            <a:gdLst/>
            <a:ahLst/>
            <a:cxnLst/>
            <a:rect r="r" b="b" t="t" l="l"/>
            <a:pathLst>
              <a:path h="8384559" w="14924164">
                <a:moveTo>
                  <a:pt x="0" y="0"/>
                </a:moveTo>
                <a:lnTo>
                  <a:pt x="14924164" y="0"/>
                </a:lnTo>
                <a:lnTo>
                  <a:pt x="14924164" y="8384559"/>
                </a:lnTo>
                <a:lnTo>
                  <a:pt x="0" y="8384559"/>
                </a:lnTo>
                <a:lnTo>
                  <a:pt x="0" y="0"/>
                </a:lnTo>
                <a:close/>
              </a:path>
            </a:pathLst>
          </a:custGeom>
          <a:blipFill>
            <a:blip r:embed="rId7"/>
            <a:stretch>
              <a:fillRect l="0" t="-12582" r="0" b="0"/>
            </a:stretch>
          </a:blipFill>
        </p:spPr>
      </p:sp>
      <p:sp>
        <p:nvSpPr>
          <p:cNvPr name="TextBox 8" id="8"/>
          <p:cNvSpPr txBox="true"/>
          <p:nvPr/>
        </p:nvSpPr>
        <p:spPr>
          <a:xfrm rot="0">
            <a:off x="6887448" y="495300"/>
            <a:ext cx="3754636" cy="552450"/>
          </a:xfrm>
          <a:prstGeom prst="rect">
            <a:avLst/>
          </a:prstGeom>
        </p:spPr>
        <p:txBody>
          <a:bodyPr anchor="t" rtlCol="false" tIns="0" lIns="0" bIns="0" rIns="0">
            <a:spAutoFit/>
          </a:bodyPr>
          <a:lstStyle/>
          <a:p>
            <a:pPr algn="l" marL="0" indent="0" lvl="0">
              <a:lnSpc>
                <a:spcPts val="4199"/>
              </a:lnSpc>
              <a:spcBef>
                <a:spcPct val="0"/>
              </a:spcBef>
            </a:pPr>
            <a:r>
              <a:rPr lang="en-US" b="true" sz="3499">
                <a:solidFill>
                  <a:srgbClr val="004B84"/>
                </a:solidFill>
                <a:latin typeface="Poppins Bold"/>
                <a:ea typeface="Poppins Bold"/>
                <a:cs typeface="Poppins Bold"/>
                <a:sym typeface="Poppins Bold"/>
              </a:rPr>
              <a:t>Project Partners </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grpSp>
        <p:nvGrpSpPr>
          <p:cNvPr name="Group 2" id="2"/>
          <p:cNvGrpSpPr/>
          <p:nvPr/>
        </p:nvGrpSpPr>
        <p:grpSpPr>
          <a:xfrm rot="0">
            <a:off x="16742695" y="4521016"/>
            <a:ext cx="7027514" cy="6085860"/>
            <a:chOff x="0" y="0"/>
            <a:chExt cx="3619627" cy="3134614"/>
          </a:xfrm>
        </p:grpSpPr>
        <p:sp>
          <p:nvSpPr>
            <p:cNvPr name="Freeform 3" id="3"/>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004651"/>
            </a:solidFill>
          </p:spPr>
        </p:sp>
      </p:grpSp>
      <p:grpSp>
        <p:nvGrpSpPr>
          <p:cNvPr name="Group 4" id="4"/>
          <p:cNvGrpSpPr/>
          <p:nvPr/>
        </p:nvGrpSpPr>
        <p:grpSpPr>
          <a:xfrm rot="5400000">
            <a:off x="11603935" y="-3600154"/>
            <a:ext cx="4961246" cy="4296462"/>
            <a:chOff x="0" y="0"/>
            <a:chExt cx="3619627" cy="3134614"/>
          </a:xfrm>
        </p:grpSpPr>
        <p:sp>
          <p:nvSpPr>
            <p:cNvPr name="Freeform 5" id="5"/>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00A181"/>
            </a:solidFill>
          </p:spPr>
        </p:sp>
      </p:grpSp>
      <p:sp>
        <p:nvSpPr>
          <p:cNvPr name="Freeform 6" id="6"/>
          <p:cNvSpPr/>
          <p:nvPr/>
        </p:nvSpPr>
        <p:spPr>
          <a:xfrm flipH="false" flipV="false" rot="0">
            <a:off x="10877140" y="1579637"/>
            <a:ext cx="5727195" cy="7678663"/>
          </a:xfrm>
          <a:custGeom>
            <a:avLst/>
            <a:gdLst/>
            <a:ahLst/>
            <a:cxnLst/>
            <a:rect r="r" b="b" t="t" l="l"/>
            <a:pathLst>
              <a:path h="7678663" w="5727195">
                <a:moveTo>
                  <a:pt x="0" y="0"/>
                </a:moveTo>
                <a:lnTo>
                  <a:pt x="5727196" y="0"/>
                </a:lnTo>
                <a:lnTo>
                  <a:pt x="5727196" y="7678663"/>
                </a:lnTo>
                <a:lnTo>
                  <a:pt x="0" y="7678663"/>
                </a:lnTo>
                <a:lnTo>
                  <a:pt x="0" y="0"/>
                </a:lnTo>
                <a:close/>
              </a:path>
            </a:pathLst>
          </a:custGeom>
          <a:blipFill>
            <a:blip r:embed="rId2"/>
            <a:stretch>
              <a:fillRect l="-66396" t="-39838" r="-73516" b="-39102"/>
            </a:stretch>
          </a:blipFill>
        </p:spPr>
      </p:sp>
      <p:grpSp>
        <p:nvGrpSpPr>
          <p:cNvPr name="Group 7" id="7"/>
          <p:cNvGrpSpPr/>
          <p:nvPr/>
        </p:nvGrpSpPr>
        <p:grpSpPr>
          <a:xfrm rot="0">
            <a:off x="1028700" y="3911055"/>
            <a:ext cx="9710081" cy="4529231"/>
            <a:chOff x="0" y="0"/>
            <a:chExt cx="12946774" cy="6038975"/>
          </a:xfrm>
        </p:grpSpPr>
        <p:sp>
          <p:nvSpPr>
            <p:cNvPr name="TextBox 8" id="8"/>
            <p:cNvSpPr txBox="true"/>
            <p:nvPr/>
          </p:nvSpPr>
          <p:spPr>
            <a:xfrm rot="0">
              <a:off x="0" y="-171450"/>
              <a:ext cx="12946774" cy="1847850"/>
            </a:xfrm>
            <a:prstGeom prst="rect">
              <a:avLst/>
            </a:prstGeom>
          </p:spPr>
          <p:txBody>
            <a:bodyPr anchor="t" rtlCol="false" tIns="0" lIns="0" bIns="0" rIns="0">
              <a:spAutoFit/>
            </a:bodyPr>
            <a:lstStyle/>
            <a:p>
              <a:pPr algn="l">
                <a:lnSpc>
                  <a:spcPts val="9959"/>
                </a:lnSpc>
                <a:spcBef>
                  <a:spcPct val="0"/>
                </a:spcBef>
              </a:pPr>
              <a:r>
                <a:rPr lang="en-US" b="true" sz="8299" spc="-82">
                  <a:solidFill>
                    <a:srgbClr val="263681"/>
                  </a:solidFill>
                  <a:latin typeface="Calibri (MS) Bold"/>
                  <a:ea typeface="Calibri (MS) Bold"/>
                  <a:cs typeface="Calibri (MS) Bold"/>
                  <a:sym typeface="Calibri (MS) Bold"/>
                </a:rPr>
                <a:t>Logo &amp; visual identity</a:t>
              </a:r>
            </a:p>
          </p:txBody>
        </p:sp>
        <p:sp>
          <p:nvSpPr>
            <p:cNvPr name="TextBox 9" id="9"/>
            <p:cNvSpPr txBox="true"/>
            <p:nvPr/>
          </p:nvSpPr>
          <p:spPr>
            <a:xfrm rot="0">
              <a:off x="0" y="1835274"/>
              <a:ext cx="11598669" cy="4203701"/>
            </a:xfrm>
            <a:prstGeom prst="rect">
              <a:avLst/>
            </a:prstGeom>
          </p:spPr>
          <p:txBody>
            <a:bodyPr anchor="t" rtlCol="false" tIns="0" lIns="0" bIns="0" rIns="0">
              <a:spAutoFit/>
            </a:bodyPr>
            <a:lstStyle/>
            <a:p>
              <a:pPr algn="l">
                <a:lnSpc>
                  <a:spcPts val="4199"/>
                </a:lnSpc>
              </a:pPr>
              <a:r>
                <a:rPr lang="en-US" sz="2999">
                  <a:solidFill>
                    <a:srgbClr val="263681"/>
                  </a:solidFill>
                  <a:latin typeface="Calibri (MS) Light"/>
                  <a:ea typeface="Calibri (MS) Light"/>
                  <a:cs typeface="Calibri (MS) Light"/>
                  <a:sym typeface="Calibri (MS) Light"/>
                </a:rPr>
                <a:t>The logo encapsulates our mission, and identity of the </a:t>
              </a:r>
              <a:r>
                <a:rPr lang="en-US" sz="2999" b="true">
                  <a:solidFill>
                    <a:srgbClr val="263681"/>
                  </a:solidFill>
                  <a:latin typeface="Calibri (MS) Bold"/>
                  <a:ea typeface="Calibri (MS) Bold"/>
                  <a:cs typeface="Calibri (MS) Bold"/>
                  <a:sym typeface="Calibri (MS) Bold"/>
                </a:rPr>
                <a:t>INDUX-R</a:t>
              </a:r>
              <a:r>
                <a:rPr lang="en-US" sz="2999">
                  <a:solidFill>
                    <a:srgbClr val="263681"/>
                  </a:solidFill>
                  <a:latin typeface="Calibri (MS) Light"/>
                  <a:ea typeface="Calibri (MS) Light"/>
                  <a:cs typeface="Calibri (MS) Light"/>
                  <a:sym typeface="Calibri (MS) Light"/>
                </a:rPr>
                <a:t>.  It is designed to establish:</a:t>
              </a:r>
            </a:p>
            <a:p>
              <a:pPr algn="l">
                <a:lnSpc>
                  <a:spcPts val="4199"/>
                </a:lnSpc>
              </a:pPr>
            </a:p>
            <a:p>
              <a:pPr algn="l" marL="647697" indent="-323848" lvl="1">
                <a:lnSpc>
                  <a:spcPts val="4199"/>
                </a:lnSpc>
                <a:buFont typeface="Arial"/>
                <a:buChar char="•"/>
              </a:pPr>
              <a:r>
                <a:rPr lang="en-US" sz="2999">
                  <a:solidFill>
                    <a:srgbClr val="263681"/>
                  </a:solidFill>
                  <a:latin typeface="Calibri (MS) Light"/>
                  <a:ea typeface="Calibri (MS) Light"/>
                  <a:cs typeface="Calibri (MS) Light"/>
                  <a:sym typeface="Calibri (MS) Light"/>
                </a:rPr>
                <a:t>Brand Recognition</a:t>
              </a:r>
            </a:p>
            <a:p>
              <a:pPr algn="l" marL="647697" indent="-323848" lvl="1">
                <a:lnSpc>
                  <a:spcPts val="4199"/>
                </a:lnSpc>
                <a:buFont typeface="Arial"/>
                <a:buChar char="•"/>
              </a:pPr>
              <a:r>
                <a:rPr lang="en-US" sz="2999">
                  <a:solidFill>
                    <a:srgbClr val="263681"/>
                  </a:solidFill>
                  <a:latin typeface="Calibri (MS) Light"/>
                  <a:ea typeface="Calibri (MS) Light"/>
                  <a:cs typeface="Calibri (MS) Light"/>
                  <a:sym typeface="Calibri (MS) Light"/>
                </a:rPr>
                <a:t>Identity reinforcement</a:t>
              </a:r>
            </a:p>
            <a:p>
              <a:pPr algn="l" marL="647697" indent="-323848" lvl="1">
                <a:lnSpc>
                  <a:spcPts val="4199"/>
                </a:lnSpc>
                <a:buFont typeface="Arial"/>
                <a:buChar char="•"/>
              </a:pPr>
              <a:r>
                <a:rPr lang="en-US" sz="2999">
                  <a:solidFill>
                    <a:srgbClr val="263681"/>
                  </a:solidFill>
                  <a:latin typeface="Calibri (MS) Light"/>
                  <a:ea typeface="Calibri (MS) Light"/>
                  <a:cs typeface="Calibri (MS) Light"/>
                  <a:sym typeface="Calibri (MS) Light"/>
                </a:rPr>
                <a:t>Connection with the audience</a:t>
              </a:r>
            </a:p>
          </p:txBody>
        </p:sp>
      </p:grpSp>
      <p:grpSp>
        <p:nvGrpSpPr>
          <p:cNvPr name="Group 10" id="10"/>
          <p:cNvGrpSpPr/>
          <p:nvPr/>
        </p:nvGrpSpPr>
        <p:grpSpPr>
          <a:xfrm rot="5400000">
            <a:off x="15024114" y="-1932407"/>
            <a:ext cx="4961246" cy="4296462"/>
            <a:chOff x="0" y="0"/>
            <a:chExt cx="3619627" cy="3134614"/>
          </a:xfrm>
        </p:grpSpPr>
        <p:sp>
          <p:nvSpPr>
            <p:cNvPr name="Freeform 11" id="11"/>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2A6FA0"/>
            </a:solidFill>
          </p:spPr>
        </p:sp>
      </p:grpSp>
      <p:sp>
        <p:nvSpPr>
          <p:cNvPr name="Freeform 12" id="12"/>
          <p:cNvSpPr/>
          <p:nvPr/>
        </p:nvSpPr>
        <p:spPr>
          <a:xfrm flipH="false" flipV="false" rot="0">
            <a:off x="1028700" y="215824"/>
            <a:ext cx="1891143" cy="2782832"/>
          </a:xfrm>
          <a:custGeom>
            <a:avLst/>
            <a:gdLst/>
            <a:ahLst/>
            <a:cxnLst/>
            <a:rect r="r" b="b" t="t" l="l"/>
            <a:pathLst>
              <a:path h="2782832" w="1891143">
                <a:moveTo>
                  <a:pt x="0" y="0"/>
                </a:moveTo>
                <a:lnTo>
                  <a:pt x="1891143" y="0"/>
                </a:lnTo>
                <a:lnTo>
                  <a:pt x="1891143" y="2782833"/>
                </a:lnTo>
                <a:lnTo>
                  <a:pt x="0" y="2782833"/>
                </a:lnTo>
                <a:lnTo>
                  <a:pt x="0" y="0"/>
                </a:lnTo>
                <a:close/>
              </a:path>
            </a:pathLst>
          </a:custGeom>
          <a:blipFill>
            <a:blip r:embed="rId2"/>
            <a:stretch>
              <a:fillRect l="-81944" t="-42741" r="-78976" b="-34574"/>
            </a:stretch>
          </a:blipFill>
        </p:spPr>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grpSp>
        <p:nvGrpSpPr>
          <p:cNvPr name="Group 2" id="2"/>
          <p:cNvGrpSpPr/>
          <p:nvPr/>
        </p:nvGrpSpPr>
        <p:grpSpPr>
          <a:xfrm rot="5400000">
            <a:off x="15302390" y="-3021614"/>
            <a:ext cx="4961246" cy="4296462"/>
            <a:chOff x="0" y="0"/>
            <a:chExt cx="3619627" cy="3134614"/>
          </a:xfrm>
        </p:grpSpPr>
        <p:sp>
          <p:nvSpPr>
            <p:cNvPr name="Freeform 3" id="3"/>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00A181"/>
            </a:solidFill>
          </p:spPr>
        </p:sp>
      </p:grpSp>
      <p:sp>
        <p:nvSpPr>
          <p:cNvPr name="Freeform 4" id="4"/>
          <p:cNvSpPr/>
          <p:nvPr/>
        </p:nvSpPr>
        <p:spPr>
          <a:xfrm flipH="false" flipV="false" rot="0">
            <a:off x="12091864" y="6936517"/>
            <a:ext cx="4258697" cy="4364908"/>
          </a:xfrm>
          <a:custGeom>
            <a:avLst/>
            <a:gdLst/>
            <a:ahLst/>
            <a:cxnLst/>
            <a:rect r="r" b="b" t="t" l="l"/>
            <a:pathLst>
              <a:path h="4364908" w="4258697">
                <a:moveTo>
                  <a:pt x="0" y="0"/>
                </a:moveTo>
                <a:lnTo>
                  <a:pt x="4258698" y="0"/>
                </a:lnTo>
                <a:lnTo>
                  <a:pt x="4258698" y="4364908"/>
                </a:lnTo>
                <a:lnTo>
                  <a:pt x="0" y="4364908"/>
                </a:lnTo>
                <a:lnTo>
                  <a:pt x="0" y="0"/>
                </a:lnTo>
                <a:close/>
              </a:path>
            </a:pathLst>
          </a:custGeom>
          <a:blipFill>
            <a:blip r:embed="rId2"/>
            <a:stretch>
              <a:fillRect l="-57809" t="-45760" r="-63347" b="-70014"/>
            </a:stretch>
          </a:blipFill>
        </p:spPr>
      </p:sp>
      <p:sp>
        <p:nvSpPr>
          <p:cNvPr name="Freeform 5" id="5"/>
          <p:cNvSpPr/>
          <p:nvPr/>
        </p:nvSpPr>
        <p:spPr>
          <a:xfrm flipH="false" flipV="false" rot="0">
            <a:off x="1028700" y="215824"/>
            <a:ext cx="1891143" cy="2782832"/>
          </a:xfrm>
          <a:custGeom>
            <a:avLst/>
            <a:gdLst/>
            <a:ahLst/>
            <a:cxnLst/>
            <a:rect r="r" b="b" t="t" l="l"/>
            <a:pathLst>
              <a:path h="2782832" w="1891143">
                <a:moveTo>
                  <a:pt x="0" y="0"/>
                </a:moveTo>
                <a:lnTo>
                  <a:pt x="1891143" y="0"/>
                </a:lnTo>
                <a:lnTo>
                  <a:pt x="1891143" y="2782833"/>
                </a:lnTo>
                <a:lnTo>
                  <a:pt x="0" y="2782833"/>
                </a:lnTo>
                <a:lnTo>
                  <a:pt x="0" y="0"/>
                </a:lnTo>
                <a:close/>
              </a:path>
            </a:pathLst>
          </a:custGeom>
          <a:blipFill>
            <a:blip r:embed="rId3"/>
            <a:stretch>
              <a:fillRect l="-81944" t="-42741" r="-78976" b="-34574"/>
            </a:stretch>
          </a:blipFill>
        </p:spPr>
      </p:sp>
      <p:sp>
        <p:nvSpPr>
          <p:cNvPr name="Freeform 6" id="6"/>
          <p:cNvSpPr/>
          <p:nvPr/>
        </p:nvSpPr>
        <p:spPr>
          <a:xfrm flipH="false" flipV="false" rot="0">
            <a:off x="2303611" y="6619533"/>
            <a:ext cx="2996453" cy="2996453"/>
          </a:xfrm>
          <a:custGeom>
            <a:avLst/>
            <a:gdLst/>
            <a:ahLst/>
            <a:cxnLst/>
            <a:rect r="r" b="b" t="t" l="l"/>
            <a:pathLst>
              <a:path h="2996453" w="2996453">
                <a:moveTo>
                  <a:pt x="0" y="0"/>
                </a:moveTo>
                <a:lnTo>
                  <a:pt x="2996453" y="0"/>
                </a:lnTo>
                <a:lnTo>
                  <a:pt x="2996453" y="2996453"/>
                </a:lnTo>
                <a:lnTo>
                  <a:pt x="0" y="2996453"/>
                </a:lnTo>
                <a:lnTo>
                  <a:pt x="0" y="0"/>
                </a:lnTo>
                <a:close/>
              </a:path>
            </a:pathLst>
          </a:custGeom>
          <a:blipFill>
            <a:blip r:embed="rId4"/>
            <a:stretch>
              <a:fillRect l="0" t="0" r="0" b="0"/>
            </a:stretch>
          </a:blipFill>
        </p:spPr>
      </p:sp>
      <p:sp>
        <p:nvSpPr>
          <p:cNvPr name="TextBox 7" id="7"/>
          <p:cNvSpPr txBox="true"/>
          <p:nvPr/>
        </p:nvSpPr>
        <p:spPr>
          <a:xfrm rot="0">
            <a:off x="982019" y="3940101"/>
            <a:ext cx="11524169" cy="1141474"/>
          </a:xfrm>
          <a:prstGeom prst="rect">
            <a:avLst/>
          </a:prstGeom>
        </p:spPr>
        <p:txBody>
          <a:bodyPr anchor="t" rtlCol="false" tIns="0" lIns="0" bIns="0" rIns="0">
            <a:spAutoFit/>
          </a:bodyPr>
          <a:lstStyle/>
          <a:p>
            <a:pPr algn="l">
              <a:lnSpc>
                <a:spcPts val="6971"/>
              </a:lnSpc>
            </a:pPr>
            <a:r>
              <a:rPr lang="en-US" sz="8299" spc="-82" b="true">
                <a:solidFill>
                  <a:srgbClr val="004B84"/>
                </a:solidFill>
                <a:latin typeface="Calibri (MS) Bold"/>
                <a:ea typeface="Calibri (MS) Bold"/>
                <a:cs typeface="Calibri (MS) Bold"/>
                <a:sym typeface="Calibri (MS) Bold"/>
              </a:rPr>
              <a:t>Project website </a:t>
            </a:r>
          </a:p>
        </p:txBody>
      </p:sp>
      <p:sp>
        <p:nvSpPr>
          <p:cNvPr name="TextBox 8" id="8"/>
          <p:cNvSpPr txBox="true"/>
          <p:nvPr/>
        </p:nvSpPr>
        <p:spPr>
          <a:xfrm rot="0">
            <a:off x="1338647" y="5000625"/>
            <a:ext cx="4926381" cy="1362289"/>
          </a:xfrm>
          <a:prstGeom prst="rect">
            <a:avLst/>
          </a:prstGeom>
        </p:spPr>
        <p:txBody>
          <a:bodyPr anchor="t" rtlCol="false" tIns="0" lIns="0" bIns="0" rIns="0">
            <a:spAutoFit/>
          </a:bodyPr>
          <a:lstStyle/>
          <a:p>
            <a:pPr algn="ctr">
              <a:lnSpc>
                <a:spcPts val="5238"/>
              </a:lnSpc>
            </a:pPr>
            <a:r>
              <a:rPr lang="en-US" sz="3741">
                <a:solidFill>
                  <a:srgbClr val="004B84"/>
                </a:solidFill>
                <a:latin typeface="Calibri (MS) Light"/>
                <a:ea typeface="Calibri (MS) Light"/>
                <a:cs typeface="Calibri (MS) Light"/>
                <a:sym typeface="Calibri (MS) Light"/>
              </a:rPr>
              <a:t>Please visit </a:t>
            </a:r>
            <a:r>
              <a:rPr lang="en-US" sz="3741" u="sng">
                <a:solidFill>
                  <a:srgbClr val="004B84"/>
                </a:solidFill>
                <a:latin typeface="Calibri (MS) Light"/>
                <a:ea typeface="Calibri (MS) Light"/>
                <a:cs typeface="Calibri (MS) Light"/>
                <a:sym typeface="Calibri (MS) Light"/>
                <a:hlinkClick r:id="rId5" tooltip="https://indux-r.eu"/>
              </a:rPr>
              <a:t>indux-r.eu/</a:t>
            </a:r>
            <a:r>
              <a:rPr lang="en-US" sz="3741">
                <a:solidFill>
                  <a:srgbClr val="004B84"/>
                </a:solidFill>
                <a:latin typeface="Calibri (MS)"/>
                <a:ea typeface="Calibri (MS)"/>
                <a:cs typeface="Calibri (MS)"/>
                <a:sym typeface="Calibri (MS)"/>
              </a:rPr>
              <a:t> </a:t>
            </a:r>
          </a:p>
          <a:p>
            <a:pPr algn="ctr">
              <a:lnSpc>
                <a:spcPts val="5238"/>
              </a:lnSpc>
            </a:pPr>
            <a:r>
              <a:rPr lang="en-US" sz="3741">
                <a:solidFill>
                  <a:srgbClr val="004B84"/>
                </a:solidFill>
                <a:latin typeface="Calibri (MS)"/>
                <a:ea typeface="Calibri (MS)"/>
                <a:cs typeface="Calibri (MS)"/>
                <a:sym typeface="Calibri (MS)"/>
              </a:rPr>
              <a:t>or scan</a:t>
            </a:r>
          </a:p>
        </p:txBody>
      </p:sp>
      <p:sp>
        <p:nvSpPr>
          <p:cNvPr name="Freeform 9" id="9"/>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3"/>
            <a:stretch>
              <a:fillRect l="-39200" t="-49080" r="-34194" b="-75851"/>
            </a:stretch>
          </a:blipFill>
        </p:spPr>
      </p:sp>
      <p:sp>
        <p:nvSpPr>
          <p:cNvPr name="Freeform 10" id="10"/>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6">
              <a:alphaModFix amt="65999"/>
            </a:blip>
            <a:stretch>
              <a:fillRect l="-95434" t="-51572" r="-100000" b="-79890"/>
            </a:stretch>
          </a:blipFill>
        </p:spPr>
      </p:sp>
      <p:sp>
        <p:nvSpPr>
          <p:cNvPr name="Freeform 11" id="11"/>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7">
              <a:alphaModFix amt="68000"/>
            </a:blip>
            <a:stretch>
              <a:fillRect l="-61900" t="-57364" r="-56594" b="-79600"/>
            </a:stretch>
          </a:blipFill>
        </p:spPr>
      </p:sp>
      <p:sp>
        <p:nvSpPr>
          <p:cNvPr name="Freeform 12" id="12"/>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8"/>
            <a:stretch>
              <a:fillRect l="0" t="0" r="0" b="-53387"/>
            </a:stretch>
          </a:blipFill>
        </p:spPr>
      </p:sp>
      <p:grpSp>
        <p:nvGrpSpPr>
          <p:cNvPr name="Group 13" id="13"/>
          <p:cNvGrpSpPr>
            <a:grpSpLocks noChangeAspect="true"/>
          </p:cNvGrpSpPr>
          <p:nvPr/>
        </p:nvGrpSpPr>
        <p:grpSpPr>
          <a:xfrm rot="0">
            <a:off x="7194907" y="2372678"/>
            <a:ext cx="10831292" cy="6212698"/>
            <a:chOff x="0" y="0"/>
            <a:chExt cx="7981950" cy="4578350"/>
          </a:xfrm>
        </p:grpSpPr>
        <p:sp>
          <p:nvSpPr>
            <p:cNvPr name="Freeform 14" id="14"/>
            <p:cNvSpPr/>
            <p:nvPr/>
          </p:nvSpPr>
          <p:spPr>
            <a:xfrm flipH="false" flipV="false" rot="0">
              <a:off x="765810" y="21590"/>
              <a:ext cx="6451600" cy="4326890"/>
            </a:xfrm>
            <a:custGeom>
              <a:avLst/>
              <a:gdLst/>
              <a:ahLst/>
              <a:cxnLst/>
              <a:rect r="r" b="b" t="t" l="l"/>
              <a:pathLst>
                <a:path h="4326890" w="6451600">
                  <a:moveTo>
                    <a:pt x="6224270" y="0"/>
                  </a:moveTo>
                  <a:lnTo>
                    <a:pt x="226060" y="0"/>
                  </a:lnTo>
                  <a:cubicBezTo>
                    <a:pt x="101600" y="0"/>
                    <a:pt x="0" y="101600"/>
                    <a:pt x="0" y="226060"/>
                  </a:cubicBezTo>
                  <a:lnTo>
                    <a:pt x="0" y="4326890"/>
                  </a:lnTo>
                  <a:lnTo>
                    <a:pt x="6451601" y="4326890"/>
                  </a:lnTo>
                  <a:lnTo>
                    <a:pt x="6451601" y="226060"/>
                  </a:lnTo>
                  <a:cubicBezTo>
                    <a:pt x="6450331" y="101600"/>
                    <a:pt x="6348731" y="0"/>
                    <a:pt x="6224270" y="0"/>
                  </a:cubicBezTo>
                  <a:close/>
                  <a:moveTo>
                    <a:pt x="6252210" y="4043680"/>
                  </a:moveTo>
                  <a:lnTo>
                    <a:pt x="196851" y="4043680"/>
                  </a:lnTo>
                  <a:lnTo>
                    <a:pt x="196851" y="255270"/>
                  </a:lnTo>
                  <a:lnTo>
                    <a:pt x="6252210" y="255270"/>
                  </a:lnTo>
                  <a:lnTo>
                    <a:pt x="6252210" y="4043680"/>
                  </a:lnTo>
                  <a:close/>
                </a:path>
              </a:pathLst>
            </a:custGeom>
            <a:solidFill>
              <a:srgbClr val="000000"/>
            </a:solidFill>
          </p:spPr>
        </p:sp>
        <p:sp>
          <p:nvSpPr>
            <p:cNvPr name="Freeform 15" id="15"/>
            <p:cNvSpPr/>
            <p:nvPr/>
          </p:nvSpPr>
          <p:spPr>
            <a:xfrm flipH="false" flipV="false" rot="0">
              <a:off x="0" y="0"/>
              <a:ext cx="7981950" cy="4542790"/>
            </a:xfrm>
            <a:custGeom>
              <a:avLst/>
              <a:gdLst/>
              <a:ahLst/>
              <a:cxnLst/>
              <a:rect r="r" b="b" t="t" l="l"/>
              <a:pathLst>
                <a:path h="4542790" w="7981950">
                  <a:moveTo>
                    <a:pt x="7239000" y="4348480"/>
                  </a:moveTo>
                  <a:lnTo>
                    <a:pt x="7239000" y="243840"/>
                  </a:lnTo>
                  <a:cubicBezTo>
                    <a:pt x="7239000" y="109220"/>
                    <a:pt x="7129780" y="0"/>
                    <a:pt x="6995160" y="0"/>
                  </a:cubicBezTo>
                  <a:lnTo>
                    <a:pt x="985520" y="0"/>
                  </a:lnTo>
                  <a:cubicBezTo>
                    <a:pt x="852170" y="0"/>
                    <a:pt x="742950" y="109220"/>
                    <a:pt x="742950" y="243840"/>
                  </a:cubicBezTo>
                  <a:lnTo>
                    <a:pt x="742950" y="4349750"/>
                  </a:lnTo>
                  <a:lnTo>
                    <a:pt x="0" y="4349750"/>
                  </a:lnTo>
                  <a:lnTo>
                    <a:pt x="0" y="4447540"/>
                  </a:lnTo>
                  <a:cubicBezTo>
                    <a:pt x="0" y="4500880"/>
                    <a:pt x="43180" y="4542790"/>
                    <a:pt x="95250" y="4542790"/>
                  </a:cubicBezTo>
                  <a:lnTo>
                    <a:pt x="7886700" y="4542790"/>
                  </a:lnTo>
                  <a:cubicBezTo>
                    <a:pt x="7940040" y="4542790"/>
                    <a:pt x="7981950" y="4499610"/>
                    <a:pt x="7981950" y="4447540"/>
                  </a:cubicBezTo>
                  <a:lnTo>
                    <a:pt x="7981950" y="4349750"/>
                  </a:lnTo>
                  <a:lnTo>
                    <a:pt x="7239000" y="4349750"/>
                  </a:lnTo>
                  <a:close/>
                  <a:moveTo>
                    <a:pt x="4519930" y="4348480"/>
                  </a:moveTo>
                  <a:lnTo>
                    <a:pt x="4519930" y="4349750"/>
                  </a:lnTo>
                  <a:cubicBezTo>
                    <a:pt x="4519930" y="4403090"/>
                    <a:pt x="4476750" y="4445000"/>
                    <a:pt x="4424680" y="4445000"/>
                  </a:cubicBezTo>
                  <a:lnTo>
                    <a:pt x="3557270" y="4445000"/>
                  </a:lnTo>
                  <a:cubicBezTo>
                    <a:pt x="3503930" y="4445000"/>
                    <a:pt x="3462020" y="4401820"/>
                    <a:pt x="3462020" y="4349750"/>
                  </a:cubicBezTo>
                  <a:lnTo>
                    <a:pt x="3462020" y="4348480"/>
                  </a:lnTo>
                  <a:lnTo>
                    <a:pt x="765810" y="4348480"/>
                  </a:lnTo>
                  <a:lnTo>
                    <a:pt x="765810" y="247650"/>
                  </a:lnTo>
                  <a:cubicBezTo>
                    <a:pt x="765810" y="123190"/>
                    <a:pt x="867410" y="21590"/>
                    <a:pt x="991870" y="21590"/>
                  </a:cubicBezTo>
                  <a:lnTo>
                    <a:pt x="6990080" y="21590"/>
                  </a:lnTo>
                  <a:cubicBezTo>
                    <a:pt x="7114539" y="21590"/>
                    <a:pt x="7216139" y="123190"/>
                    <a:pt x="7216139" y="247650"/>
                  </a:cubicBezTo>
                  <a:lnTo>
                    <a:pt x="7216139" y="4348480"/>
                  </a:lnTo>
                  <a:lnTo>
                    <a:pt x="4519930" y="4348480"/>
                  </a:lnTo>
                  <a:close/>
                </a:path>
              </a:pathLst>
            </a:custGeom>
            <a:solidFill>
              <a:srgbClr val="969696"/>
            </a:solidFill>
          </p:spPr>
        </p:sp>
        <p:sp>
          <p:nvSpPr>
            <p:cNvPr name="Freeform 16" id="16"/>
            <p:cNvSpPr/>
            <p:nvPr/>
          </p:nvSpPr>
          <p:spPr>
            <a:xfrm flipH="false" flipV="false" rot="0">
              <a:off x="3460750" y="4349750"/>
              <a:ext cx="1059180" cy="96520"/>
            </a:xfrm>
            <a:custGeom>
              <a:avLst/>
              <a:gdLst/>
              <a:ahLst/>
              <a:cxnLst/>
              <a:rect r="r" b="b" t="t" l="l"/>
              <a:pathLst>
                <a:path h="96520" w="1059180">
                  <a:moveTo>
                    <a:pt x="96520" y="96520"/>
                  </a:moveTo>
                  <a:lnTo>
                    <a:pt x="963930" y="96520"/>
                  </a:lnTo>
                  <a:cubicBezTo>
                    <a:pt x="1017270" y="96520"/>
                    <a:pt x="1059180" y="53340"/>
                    <a:pt x="1059180" y="1270"/>
                  </a:cubicBezTo>
                  <a:lnTo>
                    <a:pt x="1059180" y="0"/>
                  </a:lnTo>
                  <a:lnTo>
                    <a:pt x="0" y="0"/>
                  </a:lnTo>
                  <a:lnTo>
                    <a:pt x="0" y="1270"/>
                  </a:lnTo>
                  <a:cubicBezTo>
                    <a:pt x="0" y="53340"/>
                    <a:pt x="43180" y="96520"/>
                    <a:pt x="96520" y="96520"/>
                  </a:cubicBezTo>
                  <a:close/>
                </a:path>
              </a:pathLst>
            </a:custGeom>
            <a:solidFill>
              <a:srgbClr val="727171"/>
            </a:solidFill>
          </p:spPr>
        </p:sp>
        <p:sp>
          <p:nvSpPr>
            <p:cNvPr name="Freeform 17" id="17"/>
            <p:cNvSpPr/>
            <p:nvPr/>
          </p:nvSpPr>
          <p:spPr>
            <a:xfrm flipH="false" flipV="false" rot="0">
              <a:off x="163830" y="4542790"/>
              <a:ext cx="7654290" cy="35560"/>
            </a:xfrm>
            <a:custGeom>
              <a:avLst/>
              <a:gdLst/>
              <a:ahLst/>
              <a:cxnLst/>
              <a:rect r="r" b="b" t="t" l="l"/>
              <a:pathLst>
                <a:path h="35560" w="7654290">
                  <a:moveTo>
                    <a:pt x="0" y="0"/>
                  </a:moveTo>
                  <a:cubicBezTo>
                    <a:pt x="0" y="20320"/>
                    <a:pt x="16510" y="35560"/>
                    <a:pt x="35560" y="35560"/>
                  </a:cubicBezTo>
                  <a:lnTo>
                    <a:pt x="7618730" y="35560"/>
                  </a:lnTo>
                  <a:cubicBezTo>
                    <a:pt x="7639050" y="35560"/>
                    <a:pt x="7654290" y="19050"/>
                    <a:pt x="7654290" y="0"/>
                  </a:cubicBezTo>
                  <a:lnTo>
                    <a:pt x="0" y="0"/>
                  </a:lnTo>
                  <a:close/>
                </a:path>
              </a:pathLst>
            </a:custGeom>
            <a:solidFill>
              <a:srgbClr val="727171"/>
            </a:solidFill>
          </p:spPr>
        </p:sp>
        <p:sp>
          <p:nvSpPr>
            <p:cNvPr name="Freeform 18" id="18"/>
            <p:cNvSpPr/>
            <p:nvPr/>
          </p:nvSpPr>
          <p:spPr>
            <a:xfrm flipH="false" flipV="false" rot="0">
              <a:off x="962660" y="276860"/>
              <a:ext cx="6055360" cy="3789680"/>
            </a:xfrm>
            <a:custGeom>
              <a:avLst/>
              <a:gdLst/>
              <a:ahLst/>
              <a:cxnLst/>
              <a:rect r="r" b="b" t="t" l="l"/>
              <a:pathLst>
                <a:path h="3789680" w="6055360">
                  <a:moveTo>
                    <a:pt x="0" y="0"/>
                  </a:moveTo>
                  <a:lnTo>
                    <a:pt x="6055360" y="0"/>
                  </a:lnTo>
                  <a:lnTo>
                    <a:pt x="6055360" y="3789680"/>
                  </a:lnTo>
                  <a:lnTo>
                    <a:pt x="0" y="3789680"/>
                  </a:lnTo>
                  <a:close/>
                </a:path>
              </a:pathLst>
            </a:custGeom>
            <a:blipFill>
              <a:blip r:embed="rId9"/>
              <a:stretch>
                <a:fillRect l="-18025" t="0" r="-18025" b="0"/>
              </a:stretch>
            </a:blipFill>
          </p:spPr>
        </p:sp>
      </p:gr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grpSp>
        <p:nvGrpSpPr>
          <p:cNvPr name="Group 2" id="2"/>
          <p:cNvGrpSpPr/>
          <p:nvPr/>
        </p:nvGrpSpPr>
        <p:grpSpPr>
          <a:xfrm rot="5400000">
            <a:off x="15302390" y="-3021614"/>
            <a:ext cx="4961246" cy="4296462"/>
            <a:chOff x="0" y="0"/>
            <a:chExt cx="3619627" cy="3134614"/>
          </a:xfrm>
        </p:grpSpPr>
        <p:sp>
          <p:nvSpPr>
            <p:cNvPr name="Freeform 3" id="3"/>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00A181"/>
            </a:solidFill>
          </p:spPr>
        </p:sp>
      </p:grpSp>
      <p:grpSp>
        <p:nvGrpSpPr>
          <p:cNvPr name="Group 4" id="4"/>
          <p:cNvGrpSpPr/>
          <p:nvPr/>
        </p:nvGrpSpPr>
        <p:grpSpPr>
          <a:xfrm rot="-10800000">
            <a:off x="11940421" y="3627307"/>
            <a:ext cx="7388722" cy="6398668"/>
            <a:chOff x="0" y="0"/>
            <a:chExt cx="3619627" cy="3134614"/>
          </a:xfrm>
        </p:grpSpPr>
        <p:sp>
          <p:nvSpPr>
            <p:cNvPr name="Freeform 5" id="5"/>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004651"/>
            </a:solidFill>
          </p:spPr>
        </p:sp>
      </p:grpSp>
      <p:grpSp>
        <p:nvGrpSpPr>
          <p:cNvPr name="Group 6" id="6"/>
          <p:cNvGrpSpPr>
            <a:grpSpLocks noChangeAspect="true"/>
          </p:cNvGrpSpPr>
          <p:nvPr/>
        </p:nvGrpSpPr>
        <p:grpSpPr>
          <a:xfrm rot="0">
            <a:off x="10151161" y="1028700"/>
            <a:ext cx="7957376" cy="6890729"/>
            <a:chOff x="0" y="0"/>
            <a:chExt cx="4282440" cy="3708400"/>
          </a:xfrm>
        </p:grpSpPr>
        <p:sp>
          <p:nvSpPr>
            <p:cNvPr name="Freeform 7" id="7"/>
            <p:cNvSpPr/>
            <p:nvPr/>
          </p:nvSpPr>
          <p:spPr>
            <a:xfrm flipH="false" flipV="false" rot="0">
              <a:off x="0" y="0"/>
              <a:ext cx="4282440" cy="3708400"/>
            </a:xfrm>
            <a:custGeom>
              <a:avLst/>
              <a:gdLst/>
              <a:ahLst/>
              <a:cxnLst/>
              <a:rect r="r" b="b" t="t" l="l"/>
              <a:pathLst>
                <a:path h="3708400" w="4282440">
                  <a:moveTo>
                    <a:pt x="3211830" y="0"/>
                  </a:moveTo>
                  <a:lnTo>
                    <a:pt x="1070610" y="0"/>
                  </a:lnTo>
                  <a:lnTo>
                    <a:pt x="0" y="1854200"/>
                  </a:lnTo>
                  <a:lnTo>
                    <a:pt x="1070610" y="3708400"/>
                  </a:lnTo>
                  <a:lnTo>
                    <a:pt x="3211830" y="3708400"/>
                  </a:lnTo>
                  <a:lnTo>
                    <a:pt x="4282440" y="1854200"/>
                  </a:lnTo>
                  <a:close/>
                </a:path>
              </a:pathLst>
            </a:custGeom>
            <a:blipFill>
              <a:blip r:embed="rId2"/>
              <a:stretch>
                <a:fillRect l="-14987" t="0" r="-14987" b="0"/>
              </a:stretch>
            </a:blipFill>
          </p:spPr>
        </p:sp>
      </p:grpSp>
      <p:sp>
        <p:nvSpPr>
          <p:cNvPr name="Freeform 8" id="8"/>
          <p:cNvSpPr/>
          <p:nvPr/>
        </p:nvSpPr>
        <p:spPr>
          <a:xfrm flipH="false" flipV="false" rot="0">
            <a:off x="9811072" y="6321200"/>
            <a:ext cx="4258697" cy="4364908"/>
          </a:xfrm>
          <a:custGeom>
            <a:avLst/>
            <a:gdLst/>
            <a:ahLst/>
            <a:cxnLst/>
            <a:rect r="r" b="b" t="t" l="l"/>
            <a:pathLst>
              <a:path h="4364908" w="4258697">
                <a:moveTo>
                  <a:pt x="0" y="0"/>
                </a:moveTo>
                <a:lnTo>
                  <a:pt x="4258697" y="0"/>
                </a:lnTo>
                <a:lnTo>
                  <a:pt x="4258697" y="4364908"/>
                </a:lnTo>
                <a:lnTo>
                  <a:pt x="0" y="4364908"/>
                </a:lnTo>
                <a:lnTo>
                  <a:pt x="0" y="0"/>
                </a:lnTo>
                <a:close/>
              </a:path>
            </a:pathLst>
          </a:custGeom>
          <a:blipFill>
            <a:blip r:embed="rId3"/>
            <a:stretch>
              <a:fillRect l="-57809" t="-45760" r="-63347" b="-70014"/>
            </a:stretch>
          </a:blipFill>
        </p:spPr>
      </p:sp>
      <p:sp>
        <p:nvSpPr>
          <p:cNvPr name="Freeform 9" id="9"/>
          <p:cNvSpPr/>
          <p:nvPr/>
        </p:nvSpPr>
        <p:spPr>
          <a:xfrm flipH="false" flipV="false" rot="0">
            <a:off x="12506188" y="7366623"/>
            <a:ext cx="2901188" cy="3319484"/>
          </a:xfrm>
          <a:custGeom>
            <a:avLst/>
            <a:gdLst/>
            <a:ahLst/>
            <a:cxnLst/>
            <a:rect r="r" b="b" t="t" l="l"/>
            <a:pathLst>
              <a:path h="3319484" w="2901188">
                <a:moveTo>
                  <a:pt x="0" y="0"/>
                </a:moveTo>
                <a:lnTo>
                  <a:pt x="2901189" y="0"/>
                </a:lnTo>
                <a:lnTo>
                  <a:pt x="2901189" y="3319485"/>
                </a:lnTo>
                <a:lnTo>
                  <a:pt x="0" y="3319485"/>
                </a:lnTo>
                <a:lnTo>
                  <a:pt x="0" y="0"/>
                </a:lnTo>
                <a:close/>
              </a:path>
            </a:pathLst>
          </a:custGeom>
          <a:blipFill>
            <a:blip r:embed="rId4"/>
            <a:stretch>
              <a:fillRect l="-74734" t="-46985" r="-70806" b="-67613"/>
            </a:stretch>
          </a:blipFill>
        </p:spPr>
      </p:sp>
      <p:sp>
        <p:nvSpPr>
          <p:cNvPr name="Freeform 10" id="10"/>
          <p:cNvSpPr/>
          <p:nvPr/>
        </p:nvSpPr>
        <p:spPr>
          <a:xfrm flipH="false" flipV="false" rot="0">
            <a:off x="1028700" y="215824"/>
            <a:ext cx="1891143" cy="2782832"/>
          </a:xfrm>
          <a:custGeom>
            <a:avLst/>
            <a:gdLst/>
            <a:ahLst/>
            <a:cxnLst/>
            <a:rect r="r" b="b" t="t" l="l"/>
            <a:pathLst>
              <a:path h="2782832" w="1891143">
                <a:moveTo>
                  <a:pt x="0" y="0"/>
                </a:moveTo>
                <a:lnTo>
                  <a:pt x="1891143" y="0"/>
                </a:lnTo>
                <a:lnTo>
                  <a:pt x="1891143" y="2782833"/>
                </a:lnTo>
                <a:lnTo>
                  <a:pt x="0" y="2782833"/>
                </a:lnTo>
                <a:lnTo>
                  <a:pt x="0" y="0"/>
                </a:lnTo>
                <a:close/>
              </a:path>
            </a:pathLst>
          </a:custGeom>
          <a:blipFill>
            <a:blip r:embed="rId5"/>
            <a:stretch>
              <a:fillRect l="-81944" t="-42741" r="-78976" b="-34574"/>
            </a:stretch>
          </a:blipFill>
        </p:spPr>
      </p:sp>
      <p:grpSp>
        <p:nvGrpSpPr>
          <p:cNvPr name="Group 11" id="11"/>
          <p:cNvGrpSpPr/>
          <p:nvPr/>
        </p:nvGrpSpPr>
        <p:grpSpPr>
          <a:xfrm rot="0">
            <a:off x="978496" y="5042269"/>
            <a:ext cx="5468203" cy="4648707"/>
            <a:chOff x="0" y="0"/>
            <a:chExt cx="7290937" cy="6198277"/>
          </a:xfrm>
        </p:grpSpPr>
        <p:sp>
          <p:nvSpPr>
            <p:cNvPr name="Freeform 12" id="12"/>
            <p:cNvSpPr/>
            <p:nvPr/>
          </p:nvSpPr>
          <p:spPr>
            <a:xfrm flipH="false" flipV="false" rot="0">
              <a:off x="106067" y="0"/>
              <a:ext cx="909573" cy="909573"/>
            </a:xfrm>
            <a:custGeom>
              <a:avLst/>
              <a:gdLst/>
              <a:ahLst/>
              <a:cxnLst/>
              <a:rect r="r" b="b" t="t" l="l"/>
              <a:pathLst>
                <a:path h="909573" w="909573">
                  <a:moveTo>
                    <a:pt x="0" y="0"/>
                  </a:moveTo>
                  <a:lnTo>
                    <a:pt x="909573" y="0"/>
                  </a:lnTo>
                  <a:lnTo>
                    <a:pt x="909573" y="909573"/>
                  </a:lnTo>
                  <a:lnTo>
                    <a:pt x="0" y="909573"/>
                  </a:lnTo>
                  <a:lnTo>
                    <a:pt x="0" y="0"/>
                  </a:lnTo>
                  <a:close/>
                </a:path>
              </a:pathLst>
            </a:custGeom>
            <a:blipFill>
              <a:blip r:embed="rId6"/>
              <a:stretch>
                <a:fillRect l="0" t="0" r="0" b="0"/>
              </a:stretch>
            </a:blipFill>
          </p:spPr>
        </p:sp>
        <p:sp>
          <p:nvSpPr>
            <p:cNvPr name="Freeform 13" id="13"/>
            <p:cNvSpPr/>
            <p:nvPr/>
          </p:nvSpPr>
          <p:spPr>
            <a:xfrm flipH="false" flipV="false" rot="0">
              <a:off x="106067" y="1064501"/>
              <a:ext cx="907299" cy="909573"/>
            </a:xfrm>
            <a:custGeom>
              <a:avLst/>
              <a:gdLst/>
              <a:ahLst/>
              <a:cxnLst/>
              <a:rect r="r" b="b" t="t" l="l"/>
              <a:pathLst>
                <a:path h="909573" w="907299">
                  <a:moveTo>
                    <a:pt x="0" y="0"/>
                  </a:moveTo>
                  <a:lnTo>
                    <a:pt x="907299" y="0"/>
                  </a:lnTo>
                  <a:lnTo>
                    <a:pt x="907299" y="909572"/>
                  </a:lnTo>
                  <a:lnTo>
                    <a:pt x="0" y="90957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14" id="14"/>
            <p:cNvSpPr/>
            <p:nvPr/>
          </p:nvSpPr>
          <p:spPr>
            <a:xfrm flipH="false" flipV="false" rot="0">
              <a:off x="65159" y="2157775"/>
              <a:ext cx="948207" cy="948207"/>
            </a:xfrm>
            <a:custGeom>
              <a:avLst/>
              <a:gdLst/>
              <a:ahLst/>
              <a:cxnLst/>
              <a:rect r="r" b="b" t="t" l="l"/>
              <a:pathLst>
                <a:path h="948207" w="948207">
                  <a:moveTo>
                    <a:pt x="0" y="0"/>
                  </a:moveTo>
                  <a:lnTo>
                    <a:pt x="948207" y="0"/>
                  </a:lnTo>
                  <a:lnTo>
                    <a:pt x="948207" y="948207"/>
                  </a:lnTo>
                  <a:lnTo>
                    <a:pt x="0" y="948207"/>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15" id="15"/>
            <p:cNvSpPr/>
            <p:nvPr/>
          </p:nvSpPr>
          <p:spPr>
            <a:xfrm flipH="false" flipV="false" rot="0">
              <a:off x="65159" y="3279055"/>
              <a:ext cx="890375" cy="977539"/>
            </a:xfrm>
            <a:custGeom>
              <a:avLst/>
              <a:gdLst/>
              <a:ahLst/>
              <a:cxnLst/>
              <a:rect r="r" b="b" t="t" l="l"/>
              <a:pathLst>
                <a:path h="977539" w="890375">
                  <a:moveTo>
                    <a:pt x="0" y="0"/>
                  </a:moveTo>
                  <a:lnTo>
                    <a:pt x="890375" y="0"/>
                  </a:lnTo>
                  <a:lnTo>
                    <a:pt x="890375" y="977539"/>
                  </a:lnTo>
                  <a:lnTo>
                    <a:pt x="0" y="977539"/>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16" id="16"/>
            <p:cNvSpPr/>
            <p:nvPr/>
          </p:nvSpPr>
          <p:spPr>
            <a:xfrm flipH="false" flipV="false" rot="0">
              <a:off x="0" y="4380218"/>
              <a:ext cx="955534" cy="955534"/>
            </a:xfrm>
            <a:custGeom>
              <a:avLst/>
              <a:gdLst/>
              <a:ahLst/>
              <a:cxnLst/>
              <a:rect r="r" b="b" t="t" l="l"/>
              <a:pathLst>
                <a:path h="955534" w="955534">
                  <a:moveTo>
                    <a:pt x="0" y="0"/>
                  </a:moveTo>
                  <a:lnTo>
                    <a:pt x="955534" y="0"/>
                  </a:lnTo>
                  <a:lnTo>
                    <a:pt x="955534" y="955534"/>
                  </a:lnTo>
                  <a:lnTo>
                    <a:pt x="0" y="955534"/>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17" id="17"/>
            <p:cNvSpPr/>
            <p:nvPr/>
          </p:nvSpPr>
          <p:spPr>
            <a:xfrm flipH="false" flipV="false" rot="0">
              <a:off x="106067" y="5632450"/>
              <a:ext cx="2185660" cy="442336"/>
            </a:xfrm>
            <a:custGeom>
              <a:avLst/>
              <a:gdLst/>
              <a:ahLst/>
              <a:cxnLst/>
              <a:rect r="r" b="b" t="t" l="l"/>
              <a:pathLst>
                <a:path h="442336" w="2185660">
                  <a:moveTo>
                    <a:pt x="0" y="0"/>
                  </a:moveTo>
                  <a:lnTo>
                    <a:pt x="2185661" y="0"/>
                  </a:lnTo>
                  <a:lnTo>
                    <a:pt x="2185661" y="442336"/>
                  </a:lnTo>
                  <a:lnTo>
                    <a:pt x="0" y="442336"/>
                  </a:lnTo>
                  <a:lnTo>
                    <a:pt x="0" y="0"/>
                  </a:lnTo>
                  <a:close/>
                </a:path>
              </a:pathLst>
            </a:custGeom>
            <a:blipFill>
              <a:blip r:embed="rId15"/>
              <a:stretch>
                <a:fillRect l="0" t="0" r="0" b="0"/>
              </a:stretch>
            </a:blipFill>
          </p:spPr>
        </p:sp>
        <p:sp>
          <p:nvSpPr>
            <p:cNvPr name="TextBox 18" id="18"/>
            <p:cNvSpPr txBox="true"/>
            <p:nvPr/>
          </p:nvSpPr>
          <p:spPr>
            <a:xfrm rot="0">
              <a:off x="2317049" y="5587337"/>
              <a:ext cx="4973889" cy="610940"/>
            </a:xfrm>
            <a:prstGeom prst="rect">
              <a:avLst/>
            </a:prstGeom>
          </p:spPr>
          <p:txBody>
            <a:bodyPr anchor="t" rtlCol="false" tIns="0" lIns="0" bIns="0" rIns="0">
              <a:spAutoFit/>
            </a:bodyPr>
            <a:lstStyle/>
            <a:p>
              <a:pPr algn="l">
                <a:lnSpc>
                  <a:spcPts val="3552"/>
                </a:lnSpc>
              </a:pPr>
              <a:r>
                <a:rPr lang="en-US" b="true" sz="2537" u="sng">
                  <a:solidFill>
                    <a:srgbClr val="263681"/>
                  </a:solidFill>
                  <a:latin typeface="Calibri (MS) Bold"/>
                  <a:ea typeface="Calibri (MS) Bold"/>
                  <a:cs typeface="Calibri (MS) Bold"/>
                  <a:sym typeface="Calibri (MS) Bold"/>
                  <a:hlinkClick r:id="rId16" tooltip="https://linktr.ee/indux_r"/>
                </a:rPr>
                <a:t>linktr.ee/indux_r</a:t>
              </a:r>
            </a:p>
          </p:txBody>
        </p:sp>
        <p:sp>
          <p:nvSpPr>
            <p:cNvPr name="TextBox 19" id="19"/>
            <p:cNvSpPr txBox="true"/>
            <p:nvPr/>
          </p:nvSpPr>
          <p:spPr>
            <a:xfrm rot="0">
              <a:off x="1240864" y="66144"/>
              <a:ext cx="1732887" cy="662985"/>
            </a:xfrm>
            <a:prstGeom prst="rect">
              <a:avLst/>
            </a:prstGeom>
          </p:spPr>
          <p:txBody>
            <a:bodyPr anchor="t" rtlCol="false" tIns="0" lIns="0" bIns="0" rIns="0">
              <a:spAutoFit/>
            </a:bodyPr>
            <a:lstStyle/>
            <a:p>
              <a:pPr algn="ctr">
                <a:lnSpc>
                  <a:spcPts val="3807"/>
                </a:lnSpc>
                <a:spcBef>
                  <a:spcPct val="0"/>
                </a:spcBef>
              </a:pPr>
              <a:r>
                <a:rPr lang="en-US" b="true" sz="2719" spc="-27">
                  <a:solidFill>
                    <a:srgbClr val="263681"/>
                  </a:solidFill>
                  <a:latin typeface="Calibri (MS) Bold"/>
                  <a:ea typeface="Calibri (MS) Bold"/>
                  <a:cs typeface="Calibri (MS) Bold"/>
                  <a:sym typeface="Calibri (MS) Bold"/>
                </a:rPr>
                <a:t>@indux-r</a:t>
              </a:r>
            </a:p>
          </p:txBody>
        </p:sp>
        <p:sp>
          <p:nvSpPr>
            <p:cNvPr name="TextBox 20" id="20"/>
            <p:cNvSpPr txBox="true"/>
            <p:nvPr/>
          </p:nvSpPr>
          <p:spPr>
            <a:xfrm rot="0">
              <a:off x="1240864" y="1168217"/>
              <a:ext cx="1711889" cy="606891"/>
            </a:xfrm>
            <a:prstGeom prst="rect">
              <a:avLst/>
            </a:prstGeom>
          </p:spPr>
          <p:txBody>
            <a:bodyPr anchor="t" rtlCol="false" tIns="0" lIns="0" bIns="0" rIns="0">
              <a:spAutoFit/>
            </a:bodyPr>
            <a:lstStyle/>
            <a:p>
              <a:pPr algn="ctr">
                <a:lnSpc>
                  <a:spcPts val="3550"/>
                </a:lnSpc>
                <a:spcBef>
                  <a:spcPct val="0"/>
                </a:spcBef>
              </a:pPr>
              <a:r>
                <a:rPr lang="en-US" b="true" sz="2535" spc="-25">
                  <a:solidFill>
                    <a:srgbClr val="263681"/>
                  </a:solidFill>
                  <a:latin typeface="Calibri (MS) Bold"/>
                  <a:ea typeface="Calibri (MS) Bold"/>
                  <a:cs typeface="Calibri (MS) Bold"/>
                  <a:sym typeface="Calibri (MS) Bold"/>
                </a:rPr>
                <a:t>@indux_r</a:t>
              </a:r>
            </a:p>
          </p:txBody>
        </p:sp>
        <p:sp>
          <p:nvSpPr>
            <p:cNvPr name="TextBox 21" id="21"/>
            <p:cNvSpPr txBox="true"/>
            <p:nvPr/>
          </p:nvSpPr>
          <p:spPr>
            <a:xfrm rot="0">
              <a:off x="1246881" y="2280808"/>
              <a:ext cx="1502340" cy="606891"/>
            </a:xfrm>
            <a:prstGeom prst="rect">
              <a:avLst/>
            </a:prstGeom>
          </p:spPr>
          <p:txBody>
            <a:bodyPr anchor="t" rtlCol="false" tIns="0" lIns="0" bIns="0" rIns="0">
              <a:spAutoFit/>
            </a:bodyPr>
            <a:lstStyle/>
            <a:p>
              <a:pPr algn="ctr">
                <a:lnSpc>
                  <a:spcPts val="3550"/>
                </a:lnSpc>
                <a:spcBef>
                  <a:spcPct val="0"/>
                </a:spcBef>
              </a:pPr>
              <a:r>
                <a:rPr lang="en-US" b="true" sz="2535" spc="-25">
                  <a:solidFill>
                    <a:srgbClr val="263681"/>
                  </a:solidFill>
                  <a:latin typeface="Calibri (MS) Bold"/>
                  <a:ea typeface="Calibri (MS) Bold"/>
                  <a:cs typeface="Calibri (MS) Bold"/>
                  <a:sym typeface="Calibri (MS) Bold"/>
                </a:rPr>
                <a:t>@induxr</a:t>
              </a:r>
            </a:p>
          </p:txBody>
        </p:sp>
        <p:sp>
          <p:nvSpPr>
            <p:cNvPr name="TextBox 22" id="22"/>
            <p:cNvSpPr txBox="true"/>
            <p:nvPr/>
          </p:nvSpPr>
          <p:spPr>
            <a:xfrm rot="0">
              <a:off x="1246881" y="3401991"/>
              <a:ext cx="1502340" cy="606891"/>
            </a:xfrm>
            <a:prstGeom prst="rect">
              <a:avLst/>
            </a:prstGeom>
          </p:spPr>
          <p:txBody>
            <a:bodyPr anchor="t" rtlCol="false" tIns="0" lIns="0" bIns="0" rIns="0">
              <a:spAutoFit/>
            </a:bodyPr>
            <a:lstStyle/>
            <a:p>
              <a:pPr algn="ctr">
                <a:lnSpc>
                  <a:spcPts val="3550"/>
                </a:lnSpc>
                <a:spcBef>
                  <a:spcPct val="0"/>
                </a:spcBef>
              </a:pPr>
              <a:r>
                <a:rPr lang="en-US" b="true" sz="2535" spc="-25">
                  <a:solidFill>
                    <a:srgbClr val="263681"/>
                  </a:solidFill>
                  <a:latin typeface="Calibri (MS) Bold"/>
                  <a:ea typeface="Calibri (MS) Bold"/>
                  <a:cs typeface="Calibri (MS) Bold"/>
                  <a:sym typeface="Calibri (MS) Bold"/>
                </a:rPr>
                <a:t>@induxr</a:t>
              </a:r>
            </a:p>
          </p:txBody>
        </p:sp>
        <p:sp>
          <p:nvSpPr>
            <p:cNvPr name="TextBox 23" id="23"/>
            <p:cNvSpPr txBox="true"/>
            <p:nvPr/>
          </p:nvSpPr>
          <p:spPr>
            <a:xfrm rot="0">
              <a:off x="1240864" y="4494664"/>
              <a:ext cx="1753205" cy="606891"/>
            </a:xfrm>
            <a:prstGeom prst="rect">
              <a:avLst/>
            </a:prstGeom>
          </p:spPr>
          <p:txBody>
            <a:bodyPr anchor="t" rtlCol="false" tIns="0" lIns="0" bIns="0" rIns="0">
              <a:spAutoFit/>
            </a:bodyPr>
            <a:lstStyle/>
            <a:p>
              <a:pPr algn="ctr">
                <a:lnSpc>
                  <a:spcPts val="3550"/>
                </a:lnSpc>
                <a:spcBef>
                  <a:spcPct val="0"/>
                </a:spcBef>
              </a:pPr>
              <a:r>
                <a:rPr lang="en-US" b="true" sz="2535" spc="-25">
                  <a:solidFill>
                    <a:srgbClr val="263681"/>
                  </a:solidFill>
                  <a:latin typeface="Calibri (MS) Bold"/>
                  <a:ea typeface="Calibri (MS) Bold"/>
                  <a:cs typeface="Calibri (MS) Bold"/>
                  <a:sym typeface="Calibri (MS) Bold"/>
                </a:rPr>
                <a:t>@InduX-R</a:t>
              </a:r>
            </a:p>
          </p:txBody>
        </p:sp>
      </p:grpSp>
      <p:sp>
        <p:nvSpPr>
          <p:cNvPr name="Freeform 24" id="24"/>
          <p:cNvSpPr/>
          <p:nvPr/>
        </p:nvSpPr>
        <p:spPr>
          <a:xfrm flipH="false" flipV="false" rot="2049356">
            <a:off x="5140412" y="2702746"/>
            <a:ext cx="2225197" cy="1401874"/>
          </a:xfrm>
          <a:custGeom>
            <a:avLst/>
            <a:gdLst/>
            <a:ahLst/>
            <a:cxnLst/>
            <a:rect r="r" b="b" t="t" l="l"/>
            <a:pathLst>
              <a:path h="1401874" w="2225197">
                <a:moveTo>
                  <a:pt x="0" y="0"/>
                </a:moveTo>
                <a:lnTo>
                  <a:pt x="2225197" y="0"/>
                </a:lnTo>
                <a:lnTo>
                  <a:pt x="2225197" y="1401873"/>
                </a:lnTo>
                <a:lnTo>
                  <a:pt x="0" y="1401873"/>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TextBox 25" id="25"/>
          <p:cNvSpPr txBox="true"/>
          <p:nvPr/>
        </p:nvSpPr>
        <p:spPr>
          <a:xfrm rot="0">
            <a:off x="978496" y="3142484"/>
            <a:ext cx="8742186" cy="967740"/>
          </a:xfrm>
          <a:prstGeom prst="rect">
            <a:avLst/>
          </a:prstGeom>
        </p:spPr>
        <p:txBody>
          <a:bodyPr anchor="t" rtlCol="false" tIns="0" lIns="0" bIns="0" rIns="0">
            <a:spAutoFit/>
          </a:bodyPr>
          <a:lstStyle/>
          <a:p>
            <a:pPr algn="l">
              <a:lnSpc>
                <a:spcPts val="5879"/>
              </a:lnSpc>
            </a:pPr>
            <a:r>
              <a:rPr lang="en-US" sz="6999" spc="-69" b="true">
                <a:solidFill>
                  <a:srgbClr val="263681"/>
                </a:solidFill>
                <a:latin typeface="Calibri (MS) Bold"/>
                <a:ea typeface="Calibri (MS) Bold"/>
                <a:cs typeface="Calibri (MS) Bold"/>
                <a:sym typeface="Calibri (MS) Bold"/>
              </a:rPr>
              <a:t>Social media </a:t>
            </a:r>
          </a:p>
        </p:txBody>
      </p:sp>
      <p:sp>
        <p:nvSpPr>
          <p:cNvPr name="TextBox 26" id="26"/>
          <p:cNvSpPr txBox="true"/>
          <p:nvPr/>
        </p:nvSpPr>
        <p:spPr>
          <a:xfrm rot="0">
            <a:off x="978496" y="4073077"/>
            <a:ext cx="3123293" cy="535305"/>
          </a:xfrm>
          <a:prstGeom prst="rect">
            <a:avLst/>
          </a:prstGeom>
        </p:spPr>
        <p:txBody>
          <a:bodyPr anchor="t" rtlCol="false" tIns="0" lIns="0" bIns="0" rIns="0">
            <a:spAutoFit/>
          </a:bodyPr>
          <a:lstStyle/>
          <a:p>
            <a:pPr algn="l">
              <a:lnSpc>
                <a:spcPts val="3809"/>
              </a:lnSpc>
              <a:spcBef>
                <a:spcPct val="0"/>
              </a:spcBef>
            </a:pPr>
            <a:r>
              <a:rPr lang="en-US" sz="2999">
                <a:solidFill>
                  <a:srgbClr val="263681"/>
                </a:solidFill>
                <a:latin typeface="Calibri (MS)"/>
                <a:ea typeface="Calibri (MS)"/>
                <a:cs typeface="Calibri (MS)"/>
                <a:sym typeface="Calibri (MS)"/>
              </a:rPr>
              <a:t>Please follow us!</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grpSp>
        <p:nvGrpSpPr>
          <p:cNvPr name="Group 2" id="2"/>
          <p:cNvGrpSpPr/>
          <p:nvPr/>
        </p:nvGrpSpPr>
        <p:grpSpPr>
          <a:xfrm rot="0">
            <a:off x="17259300" y="3843683"/>
            <a:ext cx="6383425" cy="5528076"/>
            <a:chOff x="0" y="0"/>
            <a:chExt cx="3619627" cy="3134614"/>
          </a:xfrm>
        </p:grpSpPr>
        <p:sp>
          <p:nvSpPr>
            <p:cNvPr name="Freeform 3" id="3"/>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6CA491"/>
            </a:solidFill>
          </p:spPr>
        </p:sp>
      </p:grpSp>
      <p:grpSp>
        <p:nvGrpSpPr>
          <p:cNvPr name="Group 4" id="4"/>
          <p:cNvGrpSpPr/>
          <p:nvPr/>
        </p:nvGrpSpPr>
        <p:grpSpPr>
          <a:xfrm rot="0">
            <a:off x="17416483" y="2082179"/>
            <a:ext cx="3034530" cy="2627917"/>
            <a:chOff x="0" y="0"/>
            <a:chExt cx="3619627" cy="3134614"/>
          </a:xfrm>
        </p:grpSpPr>
        <p:sp>
          <p:nvSpPr>
            <p:cNvPr name="Freeform 5" id="5"/>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F4F4F4"/>
            </a:solidFill>
          </p:spPr>
        </p:sp>
      </p:grpSp>
      <p:grpSp>
        <p:nvGrpSpPr>
          <p:cNvPr name="Group 6" id="6"/>
          <p:cNvGrpSpPr/>
          <p:nvPr/>
        </p:nvGrpSpPr>
        <p:grpSpPr>
          <a:xfrm rot="0">
            <a:off x="17705756" y="8528864"/>
            <a:ext cx="2141618" cy="1854652"/>
            <a:chOff x="0" y="0"/>
            <a:chExt cx="3619627" cy="3134614"/>
          </a:xfrm>
        </p:grpSpPr>
        <p:sp>
          <p:nvSpPr>
            <p:cNvPr name="Freeform 7" id="7"/>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9666A9"/>
            </a:solidFill>
          </p:spPr>
        </p:sp>
      </p:grpSp>
      <p:sp>
        <p:nvSpPr>
          <p:cNvPr name="Freeform 8" id="8"/>
          <p:cNvSpPr/>
          <p:nvPr/>
        </p:nvSpPr>
        <p:spPr>
          <a:xfrm flipH="false" flipV="false" rot="-1428306">
            <a:off x="14748866" y="7089343"/>
            <a:ext cx="4258697" cy="4364908"/>
          </a:xfrm>
          <a:custGeom>
            <a:avLst/>
            <a:gdLst/>
            <a:ahLst/>
            <a:cxnLst/>
            <a:rect r="r" b="b" t="t" l="l"/>
            <a:pathLst>
              <a:path h="4364908" w="4258697">
                <a:moveTo>
                  <a:pt x="0" y="0"/>
                </a:moveTo>
                <a:lnTo>
                  <a:pt x="4258697" y="0"/>
                </a:lnTo>
                <a:lnTo>
                  <a:pt x="4258697" y="4364908"/>
                </a:lnTo>
                <a:lnTo>
                  <a:pt x="0" y="4364908"/>
                </a:lnTo>
                <a:lnTo>
                  <a:pt x="0" y="0"/>
                </a:lnTo>
                <a:close/>
              </a:path>
            </a:pathLst>
          </a:custGeom>
          <a:blipFill>
            <a:blip r:embed="rId2"/>
            <a:stretch>
              <a:fillRect l="-57809" t="-45760" r="-63347" b="-70014"/>
            </a:stretch>
          </a:blipFill>
        </p:spPr>
      </p:sp>
      <p:grpSp>
        <p:nvGrpSpPr>
          <p:cNvPr name="Group 9" id="9"/>
          <p:cNvGrpSpPr/>
          <p:nvPr/>
        </p:nvGrpSpPr>
        <p:grpSpPr>
          <a:xfrm rot="0">
            <a:off x="17259300" y="-2131938"/>
            <a:ext cx="6383425" cy="5528076"/>
            <a:chOff x="0" y="0"/>
            <a:chExt cx="3619627" cy="3134614"/>
          </a:xfrm>
        </p:grpSpPr>
        <p:sp>
          <p:nvSpPr>
            <p:cNvPr name="Freeform 10" id="10"/>
            <p:cNvSpPr/>
            <p:nvPr/>
          </p:nvSpPr>
          <p:spPr>
            <a:xfrm flipH="false" flipV="false" rot="0">
              <a:off x="0" y="0"/>
              <a:ext cx="3619627" cy="3134614"/>
            </a:xfrm>
            <a:custGeom>
              <a:avLst/>
              <a:gdLst/>
              <a:ahLst/>
              <a:cxnLst/>
              <a:rect r="r" b="b" t="t" l="l"/>
              <a:pathLst>
                <a:path h="3134614" w="3619627">
                  <a:moveTo>
                    <a:pt x="3619627" y="1567307"/>
                  </a:moveTo>
                  <a:lnTo>
                    <a:pt x="2714752" y="3134614"/>
                  </a:lnTo>
                  <a:lnTo>
                    <a:pt x="904875" y="3134614"/>
                  </a:lnTo>
                  <a:lnTo>
                    <a:pt x="0" y="1567307"/>
                  </a:lnTo>
                  <a:lnTo>
                    <a:pt x="904875" y="0"/>
                  </a:lnTo>
                  <a:lnTo>
                    <a:pt x="2714625" y="0"/>
                  </a:lnTo>
                  <a:lnTo>
                    <a:pt x="3619627" y="1567307"/>
                  </a:lnTo>
                  <a:close/>
                </a:path>
              </a:pathLst>
            </a:custGeom>
            <a:solidFill>
              <a:srgbClr val="F8B131"/>
            </a:solidFill>
          </p:spPr>
        </p:sp>
      </p:grpSp>
      <p:sp>
        <p:nvSpPr>
          <p:cNvPr name="Freeform 11" id="11"/>
          <p:cNvSpPr/>
          <p:nvPr/>
        </p:nvSpPr>
        <p:spPr>
          <a:xfrm flipH="false" flipV="false" rot="0">
            <a:off x="5325721" y="5736455"/>
            <a:ext cx="540000" cy="515274"/>
          </a:xfrm>
          <a:custGeom>
            <a:avLst/>
            <a:gdLst/>
            <a:ahLst/>
            <a:cxnLst/>
            <a:rect r="r" b="b" t="t" l="l"/>
            <a:pathLst>
              <a:path h="515274" w="540000">
                <a:moveTo>
                  <a:pt x="0" y="0"/>
                </a:moveTo>
                <a:lnTo>
                  <a:pt x="540000" y="0"/>
                </a:lnTo>
                <a:lnTo>
                  <a:pt x="540000" y="515274"/>
                </a:lnTo>
                <a:lnTo>
                  <a:pt x="0" y="51527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2" id="12"/>
          <p:cNvSpPr/>
          <p:nvPr/>
        </p:nvSpPr>
        <p:spPr>
          <a:xfrm flipH="false" flipV="false" rot="0">
            <a:off x="5298721" y="7309497"/>
            <a:ext cx="594000" cy="457877"/>
          </a:xfrm>
          <a:custGeom>
            <a:avLst/>
            <a:gdLst/>
            <a:ahLst/>
            <a:cxnLst/>
            <a:rect r="r" b="b" t="t" l="l"/>
            <a:pathLst>
              <a:path h="457877" w="594000">
                <a:moveTo>
                  <a:pt x="0" y="0"/>
                </a:moveTo>
                <a:lnTo>
                  <a:pt x="594000" y="0"/>
                </a:lnTo>
                <a:lnTo>
                  <a:pt x="594000" y="457877"/>
                </a:lnTo>
                <a:lnTo>
                  <a:pt x="0" y="45787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13" id="13"/>
          <p:cNvSpPr txBox="true"/>
          <p:nvPr/>
        </p:nvSpPr>
        <p:spPr>
          <a:xfrm rot="0">
            <a:off x="6159852" y="5389029"/>
            <a:ext cx="10805317" cy="1218692"/>
          </a:xfrm>
          <a:prstGeom prst="rect">
            <a:avLst/>
          </a:prstGeom>
        </p:spPr>
        <p:txBody>
          <a:bodyPr anchor="t" rtlCol="false" tIns="0" lIns="0" bIns="0" rIns="0">
            <a:spAutoFit/>
          </a:bodyPr>
          <a:lstStyle/>
          <a:p>
            <a:pPr algn="l">
              <a:lnSpc>
                <a:spcPts val="4324"/>
              </a:lnSpc>
            </a:pPr>
            <a:r>
              <a:rPr lang="en-US" sz="4600">
                <a:solidFill>
                  <a:srgbClr val="000000"/>
                </a:solidFill>
                <a:latin typeface="Calibri (MS)"/>
                <a:ea typeface="Calibri (MS)"/>
                <a:cs typeface="Calibri (MS)"/>
                <a:sym typeface="Calibri (MS)"/>
              </a:rPr>
              <a:t>Irene Syraki, INDUX-R</a:t>
            </a:r>
          </a:p>
          <a:p>
            <a:pPr algn="l">
              <a:lnSpc>
                <a:spcPts val="4324"/>
              </a:lnSpc>
            </a:pPr>
            <a:r>
              <a:rPr lang="en-US" sz="4600">
                <a:solidFill>
                  <a:srgbClr val="000000"/>
                </a:solidFill>
                <a:latin typeface="Calibri (MS)"/>
                <a:ea typeface="Calibri (MS)"/>
                <a:cs typeface="Calibri (MS)"/>
                <a:sym typeface="Calibri (MS)"/>
              </a:rPr>
              <a:t>Communication &amp; Dissemination Manager</a:t>
            </a:r>
          </a:p>
        </p:txBody>
      </p:sp>
      <p:sp>
        <p:nvSpPr>
          <p:cNvPr name="TextBox 14" id="14"/>
          <p:cNvSpPr txBox="true"/>
          <p:nvPr/>
        </p:nvSpPr>
        <p:spPr>
          <a:xfrm rot="0">
            <a:off x="6159852" y="6923438"/>
            <a:ext cx="5700192" cy="1010920"/>
          </a:xfrm>
          <a:prstGeom prst="rect">
            <a:avLst/>
          </a:prstGeom>
        </p:spPr>
        <p:txBody>
          <a:bodyPr anchor="t" rtlCol="false" tIns="0" lIns="0" bIns="0" rIns="0">
            <a:spAutoFit/>
          </a:bodyPr>
          <a:lstStyle/>
          <a:p>
            <a:pPr algn="ctr">
              <a:lnSpc>
                <a:spcPts val="7279"/>
              </a:lnSpc>
            </a:pPr>
            <a:r>
              <a:rPr lang="en-US" sz="5199">
                <a:solidFill>
                  <a:srgbClr val="000000"/>
                </a:solidFill>
                <a:latin typeface="Calibri (MS)"/>
                <a:ea typeface="Calibri (MS)"/>
                <a:cs typeface="Calibri (MS)"/>
                <a:sym typeface="Calibri (MS)"/>
              </a:rPr>
              <a:t>info@livemedia.com</a:t>
            </a:r>
          </a:p>
        </p:txBody>
      </p:sp>
      <p:sp>
        <p:nvSpPr>
          <p:cNvPr name="TextBox 15" id="15"/>
          <p:cNvSpPr txBox="true"/>
          <p:nvPr/>
        </p:nvSpPr>
        <p:spPr>
          <a:xfrm rot="0">
            <a:off x="6404007" y="1365423"/>
            <a:ext cx="6217651" cy="1747519"/>
          </a:xfrm>
          <a:prstGeom prst="rect">
            <a:avLst/>
          </a:prstGeom>
        </p:spPr>
        <p:txBody>
          <a:bodyPr anchor="t" rtlCol="false" tIns="0" lIns="0" bIns="0" rIns="0">
            <a:spAutoFit/>
          </a:bodyPr>
          <a:lstStyle/>
          <a:p>
            <a:pPr algn="ctr">
              <a:lnSpc>
                <a:spcPts val="12880"/>
              </a:lnSpc>
            </a:pPr>
            <a:r>
              <a:rPr lang="en-US" sz="9200" b="true">
                <a:solidFill>
                  <a:srgbClr val="263681"/>
                </a:solidFill>
                <a:latin typeface="Calibri (MS) Bold"/>
                <a:ea typeface="Calibri (MS) Bold"/>
                <a:cs typeface="Calibri (MS) Bold"/>
                <a:sym typeface="Calibri (MS) Bold"/>
              </a:rPr>
              <a:t>Contact us</a:t>
            </a:r>
          </a:p>
        </p:txBody>
      </p:sp>
      <p:sp>
        <p:nvSpPr>
          <p:cNvPr name="TextBox 16" id="16"/>
          <p:cNvSpPr txBox="true"/>
          <p:nvPr/>
        </p:nvSpPr>
        <p:spPr>
          <a:xfrm rot="0">
            <a:off x="3929116" y="3426428"/>
            <a:ext cx="10762939" cy="1114425"/>
          </a:xfrm>
          <a:prstGeom prst="rect">
            <a:avLst/>
          </a:prstGeom>
        </p:spPr>
        <p:txBody>
          <a:bodyPr anchor="t" rtlCol="false" tIns="0" lIns="0" bIns="0" rIns="0">
            <a:spAutoFit/>
          </a:bodyPr>
          <a:lstStyle/>
          <a:p>
            <a:pPr algn="ctr">
              <a:lnSpc>
                <a:spcPts val="7755"/>
              </a:lnSpc>
            </a:pPr>
            <a:r>
              <a:rPr lang="en-US" sz="6463" b="true">
                <a:solidFill>
                  <a:srgbClr val="6CA491"/>
                </a:solidFill>
                <a:latin typeface="Calibri (MS) Bold"/>
                <a:ea typeface="Calibri (MS) Bold"/>
                <a:cs typeface="Calibri (MS) Bold"/>
                <a:sym typeface="Calibri (MS) Bold"/>
              </a:rPr>
              <a:t>Thank you for your attention!</a:t>
            </a:r>
          </a:p>
        </p:txBody>
      </p:sp>
      <p:sp>
        <p:nvSpPr>
          <p:cNvPr name="Freeform 17" id="17"/>
          <p:cNvSpPr/>
          <p:nvPr/>
        </p:nvSpPr>
        <p:spPr>
          <a:xfrm flipH="false" flipV="false" rot="0">
            <a:off x="1028700" y="215824"/>
            <a:ext cx="1891143" cy="2782832"/>
          </a:xfrm>
          <a:custGeom>
            <a:avLst/>
            <a:gdLst/>
            <a:ahLst/>
            <a:cxnLst/>
            <a:rect r="r" b="b" t="t" l="l"/>
            <a:pathLst>
              <a:path h="2782832" w="1891143">
                <a:moveTo>
                  <a:pt x="0" y="0"/>
                </a:moveTo>
                <a:lnTo>
                  <a:pt x="1891143" y="0"/>
                </a:lnTo>
                <a:lnTo>
                  <a:pt x="1891143" y="2782833"/>
                </a:lnTo>
                <a:lnTo>
                  <a:pt x="0" y="2782833"/>
                </a:lnTo>
                <a:lnTo>
                  <a:pt x="0" y="0"/>
                </a:lnTo>
                <a:close/>
              </a:path>
            </a:pathLst>
          </a:custGeom>
          <a:blipFill>
            <a:blip r:embed="rId7"/>
            <a:stretch>
              <a:fillRect l="-81944" t="-42741" r="-78976" b="-34574"/>
            </a:stretch>
          </a:blipFill>
        </p:spPr>
      </p:sp>
      <p:grpSp>
        <p:nvGrpSpPr>
          <p:cNvPr name="Group 18" id="18"/>
          <p:cNvGrpSpPr/>
          <p:nvPr/>
        </p:nvGrpSpPr>
        <p:grpSpPr>
          <a:xfrm rot="0">
            <a:off x="1028700" y="9084061"/>
            <a:ext cx="13739293" cy="871844"/>
            <a:chOff x="0" y="0"/>
            <a:chExt cx="18319057" cy="1162459"/>
          </a:xfrm>
        </p:grpSpPr>
        <p:sp>
          <p:nvSpPr>
            <p:cNvPr name="TextBox 19" id="19"/>
            <p:cNvSpPr txBox="true"/>
            <p:nvPr/>
          </p:nvSpPr>
          <p:spPr>
            <a:xfrm rot="0">
              <a:off x="2217997" y="211302"/>
              <a:ext cx="16101060" cy="711200"/>
            </a:xfrm>
            <a:prstGeom prst="rect">
              <a:avLst/>
            </a:prstGeom>
          </p:spPr>
          <p:txBody>
            <a:bodyPr anchor="t" rtlCol="false" tIns="0" lIns="0" bIns="0" rIns="0">
              <a:spAutoFit/>
            </a:bodyPr>
            <a:lstStyle/>
            <a:p>
              <a:pPr algn="l">
                <a:lnSpc>
                  <a:spcPts val="2160"/>
                </a:lnSpc>
              </a:pPr>
              <a:r>
                <a:rPr lang="en-US" sz="1800">
                  <a:solidFill>
                    <a:srgbClr val="000000"/>
                  </a:solidFill>
                  <a:latin typeface="Montserrat"/>
                  <a:ea typeface="Montserrat"/>
                  <a:cs typeface="Montserrat"/>
                  <a:sym typeface="Montserrat"/>
                </a:rPr>
                <a:t>This project has received funding from the European Union's Horizon Europe Research and Innovation Programme under Grant Agreement No 101135556.</a:t>
              </a:r>
            </a:p>
          </p:txBody>
        </p:sp>
        <p:sp>
          <p:nvSpPr>
            <p:cNvPr name="Freeform 20" id="20"/>
            <p:cNvSpPr/>
            <p:nvPr/>
          </p:nvSpPr>
          <p:spPr>
            <a:xfrm flipH="false" flipV="false" rot="0">
              <a:off x="0" y="0"/>
              <a:ext cx="1781632" cy="1162459"/>
            </a:xfrm>
            <a:custGeom>
              <a:avLst/>
              <a:gdLst/>
              <a:ahLst/>
              <a:cxnLst/>
              <a:rect r="r" b="b" t="t" l="l"/>
              <a:pathLst>
                <a:path h="1162459" w="1781632">
                  <a:moveTo>
                    <a:pt x="0" y="0"/>
                  </a:moveTo>
                  <a:lnTo>
                    <a:pt x="1781632" y="0"/>
                  </a:lnTo>
                  <a:lnTo>
                    <a:pt x="1781632" y="1162459"/>
                  </a:lnTo>
                  <a:lnTo>
                    <a:pt x="0" y="1162459"/>
                  </a:lnTo>
                  <a:lnTo>
                    <a:pt x="0" y="0"/>
                  </a:lnTo>
                  <a:close/>
                </a:path>
              </a:pathLst>
            </a:custGeom>
            <a:blipFill>
              <a:blip r:embed="rId8"/>
              <a:stretch>
                <a:fillRect l="0" t="0" r="0" b="-21035"/>
              </a:stretch>
            </a:blipFill>
          </p:spPr>
        </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TextBox 7" id="7"/>
          <p:cNvSpPr txBox="true"/>
          <p:nvPr/>
        </p:nvSpPr>
        <p:spPr>
          <a:xfrm rot="0">
            <a:off x="1028700" y="2615864"/>
            <a:ext cx="15008441" cy="5982925"/>
          </a:xfrm>
          <a:prstGeom prst="rect">
            <a:avLst/>
          </a:prstGeom>
        </p:spPr>
        <p:txBody>
          <a:bodyPr anchor="t" rtlCol="false" tIns="0" lIns="0" bIns="0" rIns="0">
            <a:spAutoFit/>
          </a:bodyPr>
          <a:lstStyle/>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At its core INDUX-R </a:t>
            </a:r>
            <a:r>
              <a:rPr lang="en-US" sz="2576">
                <a:solidFill>
                  <a:srgbClr val="263681"/>
                </a:solidFill>
                <a:latin typeface="Calibri (MS)"/>
                <a:ea typeface="Calibri (MS)"/>
                <a:cs typeface="Calibri (MS)"/>
                <a:sym typeface="Calibri (MS)"/>
              </a:rPr>
              <a:t>integrates advanc</a:t>
            </a:r>
            <a:r>
              <a:rPr lang="en-US" sz="2576">
                <a:solidFill>
                  <a:srgbClr val="263681"/>
                </a:solidFill>
                <a:latin typeface="Calibri (MS)"/>
                <a:ea typeface="Calibri (MS)"/>
                <a:cs typeface="Calibri (MS)"/>
                <a:sym typeface="Calibri (MS)"/>
              </a:rPr>
              <a:t>e</a:t>
            </a:r>
            <a:r>
              <a:rPr lang="en-US" sz="2576">
                <a:solidFill>
                  <a:srgbClr val="263681"/>
                </a:solidFill>
                <a:latin typeface="Calibri (MS)"/>
                <a:ea typeface="Calibri (MS)"/>
                <a:cs typeface="Calibri (MS)"/>
                <a:sym typeface="Calibri (MS)"/>
              </a:rPr>
              <a:t>s</a:t>
            </a:r>
            <a:r>
              <a:rPr lang="en-US" sz="2576">
                <a:solidFill>
                  <a:srgbClr val="263681"/>
                </a:solidFill>
                <a:latin typeface="Calibri (MS)"/>
                <a:ea typeface="Calibri (MS)"/>
                <a:cs typeface="Calibri (MS)"/>
                <a:sym typeface="Calibri (MS)"/>
              </a:rPr>
              <a:t> </a:t>
            </a:r>
            <a:r>
              <a:rPr lang="en-US" sz="2576">
                <a:solidFill>
                  <a:srgbClr val="263681"/>
                </a:solidFill>
                <a:latin typeface="Calibri (MS)"/>
                <a:ea typeface="Calibri (MS)"/>
                <a:cs typeface="Calibri (MS)"/>
                <a:sym typeface="Calibri (MS)"/>
              </a:rPr>
              <a:t>i</a:t>
            </a:r>
            <a:r>
              <a:rPr lang="en-US" sz="2576">
                <a:solidFill>
                  <a:srgbClr val="263681"/>
                </a:solidFill>
                <a:latin typeface="Calibri (MS)"/>
                <a:ea typeface="Calibri (MS)"/>
                <a:cs typeface="Calibri (MS)"/>
                <a:sym typeface="Calibri (MS)"/>
              </a:rPr>
              <a:t>n</a:t>
            </a:r>
            <a:r>
              <a:rPr lang="en-US" sz="2576">
                <a:solidFill>
                  <a:srgbClr val="263681"/>
                </a:solidFill>
                <a:latin typeface="Calibri (MS)"/>
                <a:ea typeface="Calibri (MS)"/>
                <a:cs typeface="Calibri (MS)"/>
                <a:sym typeface="Calibri (MS)"/>
              </a:rPr>
              <a:t> di</a:t>
            </a:r>
            <a:r>
              <a:rPr lang="en-US" sz="2576">
                <a:solidFill>
                  <a:srgbClr val="263681"/>
                </a:solidFill>
                <a:latin typeface="Calibri (MS)"/>
                <a:ea typeface="Calibri (MS)"/>
                <a:cs typeface="Calibri (MS)"/>
                <a:sym typeface="Calibri (MS)"/>
              </a:rPr>
              <a:t>gi</a:t>
            </a:r>
            <a:r>
              <a:rPr lang="en-US" sz="2576">
                <a:solidFill>
                  <a:srgbClr val="263681"/>
                </a:solidFill>
                <a:latin typeface="Calibri (MS)"/>
                <a:ea typeface="Calibri (MS)"/>
                <a:cs typeface="Calibri (MS)"/>
                <a:sym typeface="Calibri (MS)"/>
              </a:rPr>
              <a:t>tization, realistic animation, light-field displays, XR media streaming, and egocentric perception—tech</a:t>
            </a:r>
            <a:r>
              <a:rPr lang="en-US" sz="2576">
                <a:solidFill>
                  <a:srgbClr val="263681"/>
                </a:solidFill>
                <a:latin typeface="Calibri (MS)"/>
                <a:ea typeface="Calibri (MS)"/>
                <a:cs typeface="Calibri (MS)"/>
                <a:sym typeface="Calibri (MS)"/>
              </a:rPr>
              <a:t>n</a:t>
            </a:r>
            <a:r>
              <a:rPr lang="en-US" sz="2576">
                <a:solidFill>
                  <a:srgbClr val="263681"/>
                </a:solidFill>
                <a:latin typeface="Calibri (MS)"/>
                <a:ea typeface="Calibri (MS)"/>
                <a:cs typeface="Calibri (MS)"/>
                <a:sym typeface="Calibri (MS)"/>
              </a:rPr>
              <a:t>ologies that c</a:t>
            </a:r>
            <a:r>
              <a:rPr lang="en-US" sz="2576">
                <a:solidFill>
                  <a:srgbClr val="263681"/>
                </a:solidFill>
                <a:latin typeface="Calibri (MS)"/>
                <a:ea typeface="Calibri (MS)"/>
                <a:cs typeface="Calibri (MS)"/>
                <a:sym typeface="Calibri (MS)"/>
              </a:rPr>
              <a:t>r</a:t>
            </a:r>
            <a:r>
              <a:rPr lang="en-US" sz="2576">
                <a:solidFill>
                  <a:srgbClr val="263681"/>
                </a:solidFill>
                <a:latin typeface="Calibri (MS)"/>
                <a:ea typeface="Calibri (MS)"/>
                <a:cs typeface="Calibri (MS)"/>
                <a:sym typeface="Calibri (MS)"/>
              </a:rPr>
              <a:t>e</a:t>
            </a:r>
            <a:r>
              <a:rPr lang="en-US" sz="2576">
                <a:solidFill>
                  <a:srgbClr val="263681"/>
                </a:solidFill>
                <a:latin typeface="Calibri (MS)"/>
                <a:ea typeface="Calibri (MS)"/>
                <a:cs typeface="Calibri (MS)"/>
                <a:sym typeface="Calibri (MS)"/>
              </a:rPr>
              <a:t>a</a:t>
            </a:r>
            <a:r>
              <a:rPr lang="en-US" sz="2576">
                <a:solidFill>
                  <a:srgbClr val="263681"/>
                </a:solidFill>
                <a:latin typeface="Calibri (MS)"/>
                <a:ea typeface="Calibri (MS)"/>
                <a:cs typeface="Calibri (MS)"/>
                <a:sym typeface="Calibri (MS)"/>
              </a:rPr>
              <a:t>te immer</a:t>
            </a:r>
            <a:r>
              <a:rPr lang="en-US" sz="2576">
                <a:solidFill>
                  <a:srgbClr val="263681"/>
                </a:solidFill>
                <a:latin typeface="Calibri (MS)"/>
                <a:ea typeface="Calibri (MS)"/>
                <a:cs typeface="Calibri (MS)"/>
                <a:sym typeface="Calibri (MS)"/>
              </a:rPr>
              <a:t>s</a:t>
            </a:r>
            <a:r>
              <a:rPr lang="en-US" sz="2576">
                <a:solidFill>
                  <a:srgbClr val="263681"/>
                </a:solidFill>
                <a:latin typeface="Calibri (MS)"/>
                <a:ea typeface="Calibri (MS)"/>
                <a:cs typeface="Calibri (MS)"/>
                <a:sym typeface="Calibri (MS)"/>
              </a:rPr>
              <a:t>ive and in</a:t>
            </a:r>
            <a:r>
              <a:rPr lang="en-US" sz="2576">
                <a:solidFill>
                  <a:srgbClr val="263681"/>
                </a:solidFill>
                <a:latin typeface="Calibri (MS)"/>
                <a:ea typeface="Calibri (MS)"/>
                <a:cs typeface="Calibri (MS)"/>
                <a:sym typeface="Calibri (MS)"/>
              </a:rPr>
              <a:t>t</a:t>
            </a:r>
            <a:r>
              <a:rPr lang="en-US" sz="2576">
                <a:solidFill>
                  <a:srgbClr val="263681"/>
                </a:solidFill>
                <a:latin typeface="Calibri (MS)"/>
                <a:ea typeface="Calibri (MS)"/>
                <a:cs typeface="Calibri (MS)"/>
                <a:sym typeface="Calibri (MS)"/>
              </a:rPr>
              <a:t>e</a:t>
            </a:r>
            <a:r>
              <a:rPr lang="en-US" sz="2576">
                <a:solidFill>
                  <a:srgbClr val="263681"/>
                </a:solidFill>
                <a:latin typeface="Calibri (MS)"/>
                <a:ea typeface="Calibri (MS)"/>
                <a:cs typeface="Calibri (MS)"/>
                <a:sym typeface="Calibri (MS)"/>
              </a:rPr>
              <a:t>r</a:t>
            </a:r>
            <a:r>
              <a:rPr lang="en-US" sz="2576">
                <a:solidFill>
                  <a:srgbClr val="263681"/>
                </a:solidFill>
                <a:latin typeface="Calibri (MS)"/>
                <a:ea typeface="Calibri (MS)"/>
                <a:cs typeface="Calibri (MS)"/>
                <a:sym typeface="Calibri (MS)"/>
              </a:rPr>
              <a:t>a</a:t>
            </a:r>
            <a:r>
              <a:rPr lang="en-US" sz="2576">
                <a:solidFill>
                  <a:srgbClr val="263681"/>
                </a:solidFill>
                <a:latin typeface="Calibri (MS)"/>
                <a:ea typeface="Calibri (MS)"/>
                <a:cs typeface="Calibri (MS)"/>
                <a:sym typeface="Calibri (MS)"/>
              </a:rPr>
              <a:t>ct</a:t>
            </a:r>
            <a:r>
              <a:rPr lang="en-US" sz="2576">
                <a:solidFill>
                  <a:srgbClr val="263681"/>
                </a:solidFill>
                <a:latin typeface="Calibri (MS)"/>
                <a:ea typeface="Calibri (MS)"/>
                <a:cs typeface="Calibri (MS)"/>
                <a:sym typeface="Calibri (MS)"/>
              </a:rPr>
              <a:t>ive expe</a:t>
            </a:r>
            <a:r>
              <a:rPr lang="en-US" sz="2576">
                <a:solidFill>
                  <a:srgbClr val="263681"/>
                </a:solidFill>
                <a:latin typeface="Calibri (MS)"/>
                <a:ea typeface="Calibri (MS)"/>
                <a:cs typeface="Calibri (MS)"/>
                <a:sym typeface="Calibri (MS)"/>
              </a:rPr>
              <a:t>r</a:t>
            </a:r>
            <a:r>
              <a:rPr lang="en-US" sz="2576">
                <a:solidFill>
                  <a:srgbClr val="263681"/>
                </a:solidFill>
                <a:latin typeface="Calibri (MS)"/>
                <a:ea typeface="Calibri (MS)"/>
                <a:cs typeface="Calibri (MS)"/>
                <a:sym typeface="Calibri (MS)"/>
              </a:rPr>
              <a:t>ienc</a:t>
            </a:r>
            <a:r>
              <a:rPr lang="en-US" sz="2576">
                <a:solidFill>
                  <a:srgbClr val="263681"/>
                </a:solidFill>
                <a:latin typeface="Calibri (MS)"/>
                <a:ea typeface="Calibri (MS)"/>
                <a:cs typeface="Calibri (MS)"/>
                <a:sym typeface="Calibri (MS)"/>
              </a:rPr>
              <a:t>e</a:t>
            </a:r>
            <a:r>
              <a:rPr lang="en-US" sz="2576">
                <a:solidFill>
                  <a:srgbClr val="263681"/>
                </a:solidFill>
                <a:latin typeface="Calibri (MS)"/>
                <a:ea typeface="Calibri (MS)"/>
                <a:cs typeface="Calibri (MS)"/>
                <a:sym typeface="Calibri (MS)"/>
              </a:rPr>
              <a:t>s.</a:t>
            </a:r>
          </a:p>
          <a:p>
            <a:pPr algn="l">
              <a:lnSpc>
                <a:spcPts val="3607"/>
              </a:lnSpc>
            </a:pP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To support multiple users in shared XR environments, INDUX-R relies on a scalable 5G architecture and a secure, interoperable Internet of Things network.  </a:t>
            </a:r>
          </a:p>
          <a:p>
            <a:pPr algn="l">
              <a:lnSpc>
                <a:spcPts val="3607"/>
              </a:lnSpc>
            </a:pPr>
          </a:p>
          <a:p>
            <a:pPr algn="l">
              <a:lnSpc>
                <a:spcPts val="3607"/>
              </a:lnSpc>
            </a:pPr>
            <a:r>
              <a:rPr lang="en-US" sz="2576">
                <a:solidFill>
                  <a:srgbClr val="263681"/>
                </a:solidFill>
                <a:latin typeface="Calibri (MS)"/>
                <a:ea typeface="Calibri (MS)"/>
                <a:cs typeface="Calibri (MS)"/>
                <a:sym typeface="Calibri (MS)"/>
              </a:rPr>
              <a:t>The foreseen use cases cover a wide spectrum of industrial ecosystems in event planning, Industry 4.0, virtual medical training, cultural tourism, and broadcasting of sports events where end-users will participate in every step of INDUX-R.</a:t>
            </a:r>
          </a:p>
          <a:p>
            <a:pPr algn="l">
              <a:lnSpc>
                <a:spcPts val="3607"/>
              </a:lnSpc>
            </a:pPr>
          </a:p>
          <a:p>
            <a:pPr algn="l">
              <a:lnSpc>
                <a:spcPts val="3607"/>
              </a:lnSpc>
            </a:pPr>
            <a:r>
              <a:rPr lang="en-US" sz="2576">
                <a:solidFill>
                  <a:srgbClr val="263681"/>
                </a:solidFill>
                <a:latin typeface="Calibri (MS)"/>
                <a:ea typeface="Calibri (MS)"/>
                <a:cs typeface="Calibri (MS)"/>
                <a:sym typeface="Calibri (MS)"/>
              </a:rPr>
              <a:t>By</a:t>
            </a:r>
            <a:r>
              <a:rPr lang="en-US" sz="2576">
                <a:solidFill>
                  <a:srgbClr val="263681"/>
                </a:solidFill>
                <a:latin typeface="Calibri (MS)"/>
                <a:ea typeface="Calibri (MS)"/>
                <a:cs typeface="Calibri (MS)"/>
                <a:sym typeface="Calibri (MS)"/>
              </a:rPr>
              <a:t> integrating these technologies and use cases, INDUX-R aims to empower people across industries, improve efficiency, and expand access to knowledge and experiences through immersive XR solutions.</a:t>
            </a:r>
          </a:p>
          <a:p>
            <a:pPr algn="l">
              <a:lnSpc>
                <a:spcPts val="3607"/>
              </a:lnSpc>
            </a:pPr>
          </a:p>
        </p:txBody>
      </p:sp>
      <p:sp>
        <p:nvSpPr>
          <p:cNvPr name="TextBox 8" id="8"/>
          <p:cNvSpPr txBox="true"/>
          <p:nvPr/>
        </p:nvSpPr>
        <p:spPr>
          <a:xfrm rot="0">
            <a:off x="1028700" y="936616"/>
            <a:ext cx="5482399" cy="1009015"/>
          </a:xfrm>
          <a:prstGeom prst="rect">
            <a:avLst/>
          </a:prstGeom>
        </p:spPr>
        <p:txBody>
          <a:bodyPr anchor="t" rtlCol="false" tIns="0" lIns="0" bIns="0" rIns="0">
            <a:spAutoFit/>
          </a:bodyPr>
          <a:lstStyle/>
          <a:p>
            <a:pPr algn="l" marL="0" indent="0" lvl="0">
              <a:lnSpc>
                <a:spcPts val="6229"/>
              </a:lnSpc>
            </a:pPr>
            <a:r>
              <a:rPr lang="en-US" b="true" sz="6999" spc="-69">
                <a:solidFill>
                  <a:srgbClr val="263681"/>
                </a:solidFill>
                <a:latin typeface="Calibri (MS) Bold"/>
                <a:ea typeface="Calibri (MS) Bold"/>
                <a:cs typeface="Calibri (MS) Bold"/>
                <a:sym typeface="Calibri (MS) Bold"/>
              </a:rPr>
              <a:t>Aim</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TextBox 7" id="7"/>
          <p:cNvSpPr txBox="true"/>
          <p:nvPr/>
        </p:nvSpPr>
        <p:spPr>
          <a:xfrm rot="0">
            <a:off x="1028700" y="2346965"/>
            <a:ext cx="15008441" cy="6897325"/>
          </a:xfrm>
          <a:prstGeom prst="rect">
            <a:avLst/>
          </a:prstGeom>
        </p:spPr>
        <p:txBody>
          <a:bodyPr anchor="t" rtlCol="false" tIns="0" lIns="0" bIns="0" rIns="0">
            <a:spAutoFit/>
          </a:bodyPr>
          <a:lstStyle/>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INDUX-R is driven by real market and societal needs, where XR </a:t>
            </a:r>
            <a:r>
              <a:rPr lang="en-US" sz="2576">
                <a:solidFill>
                  <a:srgbClr val="263681"/>
                </a:solidFill>
                <a:latin typeface="Calibri (MS)"/>
                <a:ea typeface="Calibri (MS)"/>
                <a:cs typeface="Calibri (MS)"/>
                <a:sym typeface="Calibri (MS)"/>
              </a:rPr>
              <a:t>offers clear value.</a:t>
            </a: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It builds a human-centric XR ecosystem to empower users and create high-impact XR products.</a:t>
            </a: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Focuses on scientific breakthroughs applied in real-life use cases, with potential for broader adoption.</a:t>
            </a:r>
          </a:p>
          <a:p>
            <a:pPr algn="l">
              <a:lnSpc>
                <a:spcPts val="3607"/>
              </a:lnSpc>
            </a:pPr>
          </a:p>
          <a:p>
            <a:pPr algn="l">
              <a:lnSpc>
                <a:spcPts val="3607"/>
              </a:lnSpc>
            </a:pPr>
            <a:r>
              <a:rPr lang="en-US" sz="2576" b="true">
                <a:solidFill>
                  <a:srgbClr val="263681"/>
                </a:solidFill>
                <a:latin typeface="Calibri (MS) Bold"/>
                <a:ea typeface="Calibri (MS) Bold"/>
                <a:cs typeface="Calibri (MS) Bold"/>
                <a:sym typeface="Calibri (MS) Bold"/>
              </a:rPr>
              <a:t>K</a:t>
            </a:r>
            <a:r>
              <a:rPr lang="en-US" sz="2576" b="true">
                <a:solidFill>
                  <a:srgbClr val="263681"/>
                </a:solidFill>
                <a:latin typeface="Calibri (MS) Bold"/>
                <a:ea typeface="Calibri (MS) Bold"/>
                <a:cs typeface="Calibri (MS) Bold"/>
                <a:sym typeface="Calibri (MS) Bold"/>
              </a:rPr>
              <a:t>ey Technologies:</a:t>
            </a: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XR asset creation</a:t>
            </a: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Realistic animation</a:t>
            </a: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Light-field HMDs</a:t>
            </a: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XR media streaming</a:t>
            </a: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Egocentric perception</a:t>
            </a:r>
          </a:p>
          <a:p>
            <a:pPr algn="l">
              <a:lnSpc>
                <a:spcPts val="3607"/>
              </a:lnSpc>
            </a:pPr>
          </a:p>
          <a:p>
            <a:pPr algn="l">
              <a:lnSpc>
                <a:spcPts val="3607"/>
              </a:lnSpc>
            </a:pPr>
            <a:r>
              <a:rPr lang="en-US" sz="2576" b="true">
                <a:solidFill>
                  <a:srgbClr val="263681"/>
                </a:solidFill>
                <a:latin typeface="Calibri (MS) Bold"/>
                <a:ea typeface="Calibri (MS) Bold"/>
                <a:cs typeface="Calibri (MS) Bold"/>
                <a:sym typeface="Calibri (MS) Bold"/>
              </a:rPr>
              <a:t>Infrastructure:</a:t>
            </a: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Scalable, zero-touch 5G architecture</a:t>
            </a:r>
          </a:p>
          <a:p>
            <a:pPr algn="l" marL="556322" indent="-278161" lvl="1">
              <a:lnSpc>
                <a:spcPts val="3607"/>
              </a:lnSpc>
              <a:buFont typeface="Arial"/>
              <a:buChar char="•"/>
            </a:pPr>
            <a:r>
              <a:rPr lang="en-US" sz="2576">
                <a:solidFill>
                  <a:srgbClr val="263681"/>
                </a:solidFill>
                <a:latin typeface="Calibri (MS)"/>
                <a:ea typeface="Calibri (MS)"/>
                <a:cs typeface="Calibri (MS)"/>
                <a:sym typeface="Calibri (MS)"/>
              </a:rPr>
              <a:t>Secure, interoperable IoT network to manage demand and reduce waste</a:t>
            </a:r>
          </a:p>
          <a:p>
            <a:pPr algn="l">
              <a:lnSpc>
                <a:spcPts val="3607"/>
              </a:lnSpc>
            </a:pPr>
          </a:p>
        </p:txBody>
      </p:sp>
      <p:sp>
        <p:nvSpPr>
          <p:cNvPr name="TextBox 8" id="8"/>
          <p:cNvSpPr txBox="true"/>
          <p:nvPr/>
        </p:nvSpPr>
        <p:spPr>
          <a:xfrm rot="0">
            <a:off x="1028700" y="936616"/>
            <a:ext cx="5482399" cy="1009015"/>
          </a:xfrm>
          <a:prstGeom prst="rect">
            <a:avLst/>
          </a:prstGeom>
        </p:spPr>
        <p:txBody>
          <a:bodyPr anchor="t" rtlCol="false" tIns="0" lIns="0" bIns="0" rIns="0">
            <a:spAutoFit/>
          </a:bodyPr>
          <a:lstStyle/>
          <a:p>
            <a:pPr algn="l" marL="0" indent="0" lvl="0">
              <a:lnSpc>
                <a:spcPts val="6229"/>
              </a:lnSpc>
            </a:pPr>
            <a:r>
              <a:rPr lang="en-US" b="true" sz="6999" spc="-69">
                <a:solidFill>
                  <a:srgbClr val="263681"/>
                </a:solidFill>
                <a:latin typeface="Calibri (MS) Bold"/>
                <a:ea typeface="Calibri (MS) Bold"/>
                <a:cs typeface="Calibri (MS) Bold"/>
                <a:sym typeface="Calibri (MS) Bold"/>
              </a:rPr>
              <a:t>Objectives</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Freeform 7" id="7"/>
          <p:cNvSpPr/>
          <p:nvPr/>
        </p:nvSpPr>
        <p:spPr>
          <a:xfrm flipH="false" flipV="false" rot="0">
            <a:off x="4264897" y="2198467"/>
            <a:ext cx="9758206" cy="7207939"/>
          </a:xfrm>
          <a:custGeom>
            <a:avLst/>
            <a:gdLst/>
            <a:ahLst/>
            <a:cxnLst/>
            <a:rect r="r" b="b" t="t" l="l"/>
            <a:pathLst>
              <a:path h="7207939" w="9758206">
                <a:moveTo>
                  <a:pt x="0" y="0"/>
                </a:moveTo>
                <a:lnTo>
                  <a:pt x="9758206" y="0"/>
                </a:lnTo>
                <a:lnTo>
                  <a:pt x="9758206" y="7207939"/>
                </a:lnTo>
                <a:lnTo>
                  <a:pt x="0" y="7207939"/>
                </a:lnTo>
                <a:lnTo>
                  <a:pt x="0" y="0"/>
                </a:lnTo>
                <a:close/>
              </a:path>
            </a:pathLst>
          </a:custGeom>
          <a:blipFill>
            <a:blip r:embed="rId7"/>
            <a:stretch>
              <a:fillRect l="0" t="0" r="0" b="0"/>
            </a:stretch>
          </a:blipFill>
        </p:spPr>
      </p:sp>
      <p:sp>
        <p:nvSpPr>
          <p:cNvPr name="TextBox 8" id="8"/>
          <p:cNvSpPr txBox="true"/>
          <p:nvPr/>
        </p:nvSpPr>
        <p:spPr>
          <a:xfrm rot="0">
            <a:off x="1028700" y="936616"/>
            <a:ext cx="6365304" cy="1009015"/>
          </a:xfrm>
          <a:prstGeom prst="rect">
            <a:avLst/>
          </a:prstGeom>
        </p:spPr>
        <p:txBody>
          <a:bodyPr anchor="t" rtlCol="false" tIns="0" lIns="0" bIns="0" rIns="0">
            <a:spAutoFit/>
          </a:bodyPr>
          <a:lstStyle/>
          <a:p>
            <a:pPr algn="l" marL="0" indent="0" lvl="0">
              <a:lnSpc>
                <a:spcPts val="6229"/>
              </a:lnSpc>
            </a:pPr>
            <a:r>
              <a:rPr lang="en-US" b="true" sz="6999" spc="-69">
                <a:solidFill>
                  <a:srgbClr val="263681"/>
                </a:solidFill>
                <a:latin typeface="Calibri (MS) Bold"/>
                <a:ea typeface="Calibri (MS) Bold"/>
                <a:cs typeface="Calibri (MS) Bold"/>
                <a:sym typeface="Calibri (MS) Bold"/>
              </a:rPr>
              <a:t>Project phases</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Freeform 7" id="7"/>
          <p:cNvSpPr/>
          <p:nvPr/>
        </p:nvSpPr>
        <p:spPr>
          <a:xfrm flipH="false" flipV="false" rot="0">
            <a:off x="1028700" y="2500115"/>
            <a:ext cx="10758756" cy="2851900"/>
          </a:xfrm>
          <a:custGeom>
            <a:avLst/>
            <a:gdLst/>
            <a:ahLst/>
            <a:cxnLst/>
            <a:rect r="r" b="b" t="t" l="l"/>
            <a:pathLst>
              <a:path h="2851900" w="10758756">
                <a:moveTo>
                  <a:pt x="0" y="0"/>
                </a:moveTo>
                <a:lnTo>
                  <a:pt x="10758756" y="0"/>
                </a:lnTo>
                <a:lnTo>
                  <a:pt x="10758756" y="2851900"/>
                </a:lnTo>
                <a:lnTo>
                  <a:pt x="0" y="2851900"/>
                </a:lnTo>
                <a:lnTo>
                  <a:pt x="0" y="0"/>
                </a:lnTo>
                <a:close/>
              </a:path>
            </a:pathLst>
          </a:custGeom>
          <a:blipFill>
            <a:blip r:embed="rId7"/>
            <a:stretch>
              <a:fillRect l="0" t="-24813" r="0" b="-284104"/>
            </a:stretch>
          </a:blipFill>
        </p:spPr>
      </p:sp>
      <p:sp>
        <p:nvSpPr>
          <p:cNvPr name="Freeform 8" id="8"/>
          <p:cNvSpPr/>
          <p:nvPr/>
        </p:nvSpPr>
        <p:spPr>
          <a:xfrm flipH="false" flipV="false" rot="0">
            <a:off x="11787456" y="2670582"/>
            <a:ext cx="5386859" cy="2681433"/>
          </a:xfrm>
          <a:custGeom>
            <a:avLst/>
            <a:gdLst/>
            <a:ahLst/>
            <a:cxnLst/>
            <a:rect r="r" b="b" t="t" l="l"/>
            <a:pathLst>
              <a:path h="2681433" w="5386859">
                <a:moveTo>
                  <a:pt x="0" y="0"/>
                </a:moveTo>
                <a:lnTo>
                  <a:pt x="5386859" y="0"/>
                </a:lnTo>
                <a:lnTo>
                  <a:pt x="5386859" y="2681433"/>
                </a:lnTo>
                <a:lnTo>
                  <a:pt x="0" y="2681433"/>
                </a:lnTo>
                <a:lnTo>
                  <a:pt x="0" y="0"/>
                </a:lnTo>
                <a:close/>
              </a:path>
            </a:pathLst>
          </a:custGeom>
          <a:blipFill>
            <a:blip r:embed="rId7"/>
            <a:stretch>
              <a:fillRect l="-4259" t="-168714" r="-99546" b="-175094"/>
            </a:stretch>
          </a:blipFill>
        </p:spPr>
      </p:sp>
      <p:sp>
        <p:nvSpPr>
          <p:cNvPr name="Freeform 9" id="9"/>
          <p:cNvSpPr/>
          <p:nvPr/>
        </p:nvSpPr>
        <p:spPr>
          <a:xfrm flipH="false" flipV="false" rot="0">
            <a:off x="9144000" y="6029773"/>
            <a:ext cx="5512839" cy="2749297"/>
          </a:xfrm>
          <a:custGeom>
            <a:avLst/>
            <a:gdLst/>
            <a:ahLst/>
            <a:cxnLst/>
            <a:rect r="r" b="b" t="t" l="l"/>
            <a:pathLst>
              <a:path h="2749297" w="5512839">
                <a:moveTo>
                  <a:pt x="0" y="0"/>
                </a:moveTo>
                <a:lnTo>
                  <a:pt x="5512839" y="0"/>
                </a:lnTo>
                <a:lnTo>
                  <a:pt x="5512839" y="2749297"/>
                </a:lnTo>
                <a:lnTo>
                  <a:pt x="0" y="2749297"/>
                </a:lnTo>
                <a:lnTo>
                  <a:pt x="0" y="0"/>
                </a:lnTo>
                <a:close/>
              </a:path>
            </a:pathLst>
          </a:custGeom>
          <a:blipFill>
            <a:blip r:embed="rId7"/>
            <a:stretch>
              <a:fillRect l="-4331" t="-296401" r="-96667" b="-40472"/>
            </a:stretch>
          </a:blipFill>
        </p:spPr>
      </p:sp>
      <p:sp>
        <p:nvSpPr>
          <p:cNvPr name="Freeform 10" id="10"/>
          <p:cNvSpPr/>
          <p:nvPr/>
        </p:nvSpPr>
        <p:spPr>
          <a:xfrm flipH="false" flipV="false" rot="0">
            <a:off x="3656109" y="6076686"/>
            <a:ext cx="5503938" cy="2702384"/>
          </a:xfrm>
          <a:custGeom>
            <a:avLst/>
            <a:gdLst/>
            <a:ahLst/>
            <a:cxnLst/>
            <a:rect r="r" b="b" t="t" l="l"/>
            <a:pathLst>
              <a:path h="2702384" w="5503938">
                <a:moveTo>
                  <a:pt x="0" y="0"/>
                </a:moveTo>
                <a:lnTo>
                  <a:pt x="5503938" y="0"/>
                </a:lnTo>
                <a:lnTo>
                  <a:pt x="5503938" y="2702384"/>
                </a:lnTo>
                <a:lnTo>
                  <a:pt x="0" y="2702384"/>
                </a:lnTo>
                <a:lnTo>
                  <a:pt x="0" y="0"/>
                </a:lnTo>
                <a:close/>
              </a:path>
            </a:pathLst>
          </a:custGeom>
          <a:blipFill>
            <a:blip r:embed="rId7"/>
            <a:stretch>
              <a:fillRect l="-105638" t="-172635" r="0" b="-181346"/>
            </a:stretch>
          </a:blipFill>
        </p:spPr>
      </p:sp>
      <p:sp>
        <p:nvSpPr>
          <p:cNvPr name="TextBox 11" id="11"/>
          <p:cNvSpPr txBox="true"/>
          <p:nvPr/>
        </p:nvSpPr>
        <p:spPr>
          <a:xfrm rot="0">
            <a:off x="1028700" y="1281625"/>
            <a:ext cx="5482399" cy="1009015"/>
          </a:xfrm>
          <a:prstGeom prst="rect">
            <a:avLst/>
          </a:prstGeom>
        </p:spPr>
        <p:txBody>
          <a:bodyPr anchor="t" rtlCol="false" tIns="0" lIns="0" bIns="0" rIns="0">
            <a:spAutoFit/>
          </a:bodyPr>
          <a:lstStyle/>
          <a:p>
            <a:pPr algn="l" marL="0" indent="0" lvl="0">
              <a:lnSpc>
                <a:spcPts val="6229"/>
              </a:lnSpc>
            </a:pPr>
            <a:r>
              <a:rPr lang="en-US" b="true" sz="6999" spc="-69">
                <a:solidFill>
                  <a:srgbClr val="263681"/>
                </a:solidFill>
                <a:latin typeface="Calibri (MS) Bold"/>
                <a:ea typeface="Calibri (MS) Bold"/>
                <a:cs typeface="Calibri (MS) Bold"/>
                <a:sym typeface="Calibri (MS) Bold"/>
              </a:rPr>
              <a:t>Use Cases</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Freeform 7" id="7"/>
          <p:cNvSpPr/>
          <p:nvPr/>
        </p:nvSpPr>
        <p:spPr>
          <a:xfrm flipH="false" flipV="false" rot="0">
            <a:off x="1302646" y="4970632"/>
            <a:ext cx="12215471" cy="4718225"/>
          </a:xfrm>
          <a:custGeom>
            <a:avLst/>
            <a:gdLst/>
            <a:ahLst/>
            <a:cxnLst/>
            <a:rect r="r" b="b" t="t" l="l"/>
            <a:pathLst>
              <a:path h="4718225" w="12215471">
                <a:moveTo>
                  <a:pt x="0" y="0"/>
                </a:moveTo>
                <a:lnTo>
                  <a:pt x="12215471" y="0"/>
                </a:lnTo>
                <a:lnTo>
                  <a:pt x="12215471" y="4718225"/>
                </a:lnTo>
                <a:lnTo>
                  <a:pt x="0" y="4718225"/>
                </a:lnTo>
                <a:lnTo>
                  <a:pt x="0" y="0"/>
                </a:lnTo>
                <a:close/>
              </a:path>
            </a:pathLst>
          </a:custGeom>
          <a:blipFill>
            <a:blip r:embed="rId7"/>
            <a:stretch>
              <a:fillRect l="0" t="0" r="0" b="0"/>
            </a:stretch>
          </a:blipFill>
        </p:spPr>
      </p:sp>
      <p:sp>
        <p:nvSpPr>
          <p:cNvPr name="TextBox 8" id="8"/>
          <p:cNvSpPr txBox="true"/>
          <p:nvPr/>
        </p:nvSpPr>
        <p:spPr>
          <a:xfrm rot="0">
            <a:off x="1302646" y="876300"/>
            <a:ext cx="15956654" cy="3446018"/>
          </a:xfrm>
          <a:prstGeom prst="rect">
            <a:avLst/>
          </a:prstGeom>
        </p:spPr>
        <p:txBody>
          <a:bodyPr anchor="t" rtlCol="false" tIns="0" lIns="0" bIns="0" rIns="0">
            <a:spAutoFit/>
          </a:bodyPr>
          <a:lstStyle/>
          <a:p>
            <a:pPr algn="l">
              <a:lnSpc>
                <a:spcPts val="5011"/>
              </a:lnSpc>
              <a:spcBef>
                <a:spcPct val="0"/>
              </a:spcBef>
            </a:pPr>
            <a:r>
              <a:rPr lang="en-US" b="true" sz="3579" spc="-35">
                <a:solidFill>
                  <a:srgbClr val="263681"/>
                </a:solidFill>
                <a:latin typeface="Calibri (MS) Bold"/>
                <a:ea typeface="Calibri (MS) Bold"/>
                <a:cs typeface="Calibri (MS) Bold"/>
                <a:sym typeface="Calibri (MS) Bold"/>
              </a:rPr>
              <a:t>LiveMediaXR omniconferences (UC-1)</a:t>
            </a:r>
          </a:p>
          <a:p>
            <a:pPr algn="l">
              <a:lnSpc>
                <a:spcPts val="3611"/>
              </a:lnSpc>
              <a:spcBef>
                <a:spcPct val="0"/>
              </a:spcBef>
            </a:pPr>
          </a:p>
          <a:p>
            <a:pPr algn="l">
              <a:lnSpc>
                <a:spcPts val="3611"/>
              </a:lnSpc>
              <a:spcBef>
                <a:spcPct val="0"/>
              </a:spcBef>
            </a:pPr>
            <a:r>
              <a:rPr lang="en-US" sz="2579" spc="-25">
                <a:solidFill>
                  <a:srgbClr val="263681"/>
                </a:solidFill>
                <a:latin typeface="Calibri (MS)"/>
                <a:ea typeface="Calibri (MS)"/>
                <a:cs typeface="Calibri (MS)"/>
                <a:sym typeface="Calibri (MS)"/>
              </a:rPr>
              <a:t>With INDUX-R technologies, we’re pushing the boundaries of how technology can overcome challenges </a:t>
            </a:r>
          </a:p>
          <a:p>
            <a:pPr algn="l">
              <a:lnSpc>
                <a:spcPts val="3611"/>
              </a:lnSpc>
              <a:spcBef>
                <a:spcPct val="0"/>
              </a:spcBef>
            </a:pPr>
            <a:r>
              <a:rPr lang="en-US" sz="2579" spc="-25">
                <a:solidFill>
                  <a:srgbClr val="263681"/>
                </a:solidFill>
                <a:latin typeface="Calibri (MS)"/>
                <a:ea typeface="Calibri (MS)"/>
                <a:cs typeface="Calibri (MS)"/>
                <a:sym typeface="Calibri (MS)"/>
              </a:rPr>
              <a:t>related to distance and mobility.</a:t>
            </a:r>
          </a:p>
          <a:p>
            <a:pPr algn="l">
              <a:lnSpc>
                <a:spcPts val="3611"/>
              </a:lnSpc>
              <a:spcBef>
                <a:spcPct val="0"/>
              </a:spcBef>
            </a:pPr>
            <a:r>
              <a:rPr lang="en-US" sz="2579" spc="-25">
                <a:solidFill>
                  <a:srgbClr val="263681"/>
                </a:solidFill>
                <a:latin typeface="Calibri (MS)"/>
                <a:ea typeface="Calibri (MS)"/>
                <a:cs typeface="Calibri (MS)"/>
                <a:sym typeface="Calibri (MS)"/>
              </a:rPr>
              <a:t>Our AI-driven applications aim to expand access to knowledge, allowing more participants to engage in meaningful ways.</a:t>
            </a:r>
          </a:p>
          <a:p>
            <a:pPr algn="l">
              <a:lnSpc>
                <a:spcPts val="3611"/>
              </a:lnSpc>
              <a:spcBef>
                <a:spcPct val="0"/>
              </a:spcBef>
            </a:pPr>
            <a:r>
              <a:rPr lang="en-US" sz="2579" spc="-25">
                <a:solidFill>
                  <a:srgbClr val="263681"/>
                </a:solidFill>
                <a:latin typeface="Calibri (MS)"/>
                <a:ea typeface="Calibri (MS)"/>
                <a:cs typeface="Calibri (MS)"/>
                <a:sym typeface="Calibri (MS)"/>
              </a:rPr>
              <a:t>We envision a future where physical attendees and remote participants seamlessly interact, as if they’re in the same room.</a:t>
            </a:r>
          </a:p>
          <a:p>
            <a:pPr algn="l">
              <a:lnSpc>
                <a:spcPts val="3611"/>
              </a:lnSpc>
              <a:spcBef>
                <a:spcPct val="0"/>
              </a:spcBef>
            </a:pPr>
            <a:r>
              <a:rPr lang="en-US" sz="2579" spc="-25">
                <a:solidFill>
                  <a:srgbClr val="263681"/>
                </a:solidFill>
                <a:latin typeface="Calibri (MS)"/>
                <a:ea typeface="Calibri (MS)"/>
                <a:cs typeface="Calibri (MS)"/>
                <a:sym typeface="Calibri (MS)"/>
              </a:rPr>
              <a:t>Stay tuned as we revolutionize conferences, merging the physical and digital worlds like never before!</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Freeform 7" id="7"/>
          <p:cNvSpPr/>
          <p:nvPr/>
        </p:nvSpPr>
        <p:spPr>
          <a:xfrm flipH="false" flipV="false" rot="0">
            <a:off x="1302646" y="5143500"/>
            <a:ext cx="12215471" cy="4718225"/>
          </a:xfrm>
          <a:custGeom>
            <a:avLst/>
            <a:gdLst/>
            <a:ahLst/>
            <a:cxnLst/>
            <a:rect r="r" b="b" t="t" l="l"/>
            <a:pathLst>
              <a:path h="4718225" w="12215471">
                <a:moveTo>
                  <a:pt x="0" y="0"/>
                </a:moveTo>
                <a:lnTo>
                  <a:pt x="12215471" y="0"/>
                </a:lnTo>
                <a:lnTo>
                  <a:pt x="12215471" y="4718225"/>
                </a:lnTo>
                <a:lnTo>
                  <a:pt x="0" y="4718225"/>
                </a:lnTo>
                <a:lnTo>
                  <a:pt x="0" y="0"/>
                </a:lnTo>
                <a:close/>
              </a:path>
            </a:pathLst>
          </a:custGeom>
          <a:blipFill>
            <a:blip r:embed="rId7"/>
            <a:stretch>
              <a:fillRect l="0" t="0" r="0" b="0"/>
            </a:stretch>
          </a:blipFill>
        </p:spPr>
      </p:sp>
      <p:sp>
        <p:nvSpPr>
          <p:cNvPr name="TextBox 8" id="8"/>
          <p:cNvSpPr txBox="true"/>
          <p:nvPr/>
        </p:nvSpPr>
        <p:spPr>
          <a:xfrm rot="0">
            <a:off x="1302646" y="876300"/>
            <a:ext cx="15956654" cy="4360418"/>
          </a:xfrm>
          <a:prstGeom prst="rect">
            <a:avLst/>
          </a:prstGeom>
        </p:spPr>
        <p:txBody>
          <a:bodyPr anchor="t" rtlCol="false" tIns="0" lIns="0" bIns="0" rIns="0">
            <a:spAutoFit/>
          </a:bodyPr>
          <a:lstStyle/>
          <a:p>
            <a:pPr algn="l">
              <a:lnSpc>
                <a:spcPts val="5011"/>
              </a:lnSpc>
              <a:spcBef>
                <a:spcPct val="0"/>
              </a:spcBef>
            </a:pPr>
            <a:r>
              <a:rPr lang="en-US" b="true" sz="3579" spc="-35">
                <a:solidFill>
                  <a:srgbClr val="263681"/>
                </a:solidFill>
                <a:latin typeface="Calibri (MS) Bold"/>
                <a:ea typeface="Calibri (MS) Bold"/>
                <a:cs typeface="Calibri (MS) Bold"/>
                <a:sym typeface="Calibri (MS) Bold"/>
              </a:rPr>
              <a:t>X-ray </a:t>
            </a:r>
            <a:r>
              <a:rPr lang="en-US" b="true" sz="3579" spc="-35">
                <a:solidFill>
                  <a:srgbClr val="263681"/>
                </a:solidFill>
                <a:latin typeface="Calibri (MS) Bold"/>
                <a:ea typeface="Calibri (MS) Bold"/>
                <a:cs typeface="Calibri (MS) Bold"/>
                <a:sym typeface="Calibri (MS) Bold"/>
              </a:rPr>
              <a:t>vision for Industry 4.0 (UC-2)</a:t>
            </a:r>
          </a:p>
          <a:p>
            <a:pPr algn="l">
              <a:lnSpc>
                <a:spcPts val="3611"/>
              </a:lnSpc>
              <a:spcBef>
                <a:spcPct val="0"/>
              </a:spcBef>
            </a:pPr>
          </a:p>
          <a:p>
            <a:pPr algn="l">
              <a:lnSpc>
                <a:spcPts val="3611"/>
              </a:lnSpc>
              <a:spcBef>
                <a:spcPct val="0"/>
              </a:spcBef>
            </a:pPr>
            <a:r>
              <a:rPr lang="en-US" sz="2579" spc="-25">
                <a:solidFill>
                  <a:srgbClr val="263681"/>
                </a:solidFill>
                <a:latin typeface="Calibri (MS)"/>
                <a:ea typeface="Calibri (MS)"/>
                <a:cs typeface="Calibri (MS)"/>
                <a:sym typeface="Calibri (MS)"/>
              </a:rPr>
              <a:t>Unlocking the power of “X-ray vision” for AdI’s Hot Deep Galvanizing (HDG) line! INDUX-R’s innovative technology offers unprecedented visibility into the production process, providing a virtual window into every critical step.</a:t>
            </a:r>
          </a:p>
          <a:p>
            <a:pPr algn="l">
              <a:lnSpc>
                <a:spcPts val="3611"/>
              </a:lnSpc>
              <a:spcBef>
                <a:spcPct val="0"/>
              </a:spcBef>
            </a:pPr>
            <a:r>
              <a:rPr lang="en-US" sz="2579" spc="-25">
                <a:solidFill>
                  <a:srgbClr val="263681"/>
                </a:solidFill>
                <a:latin typeface="Calibri (MS)"/>
                <a:ea typeface="Calibri (MS)"/>
                <a:cs typeface="Calibri (MS)"/>
                <a:sym typeface="Calibri (MS)"/>
              </a:rPr>
              <a:t>This breakthrough allows real-time monitoring and analysis, enabling operators to detect issues, predict maintenance needs, and optimize operations with unparalleled precision.</a:t>
            </a:r>
          </a:p>
          <a:p>
            <a:pPr algn="l">
              <a:lnSpc>
                <a:spcPts val="3611"/>
              </a:lnSpc>
              <a:spcBef>
                <a:spcPct val="0"/>
              </a:spcBef>
            </a:pPr>
            <a:r>
              <a:rPr lang="en-US" sz="2579" spc="-25">
                <a:solidFill>
                  <a:srgbClr val="263681"/>
                </a:solidFill>
                <a:latin typeface="Calibri (MS)"/>
                <a:ea typeface="Calibri (MS)"/>
                <a:cs typeface="Calibri (MS)"/>
                <a:sym typeface="Calibri (MS)"/>
              </a:rPr>
              <a:t>By integrating AI-driven insights and advanced sensors, INDUX-R revolutionizes the way we approach industrial workflows, maximizing efficiency, reducing downtime, and ensuring superior quality control.</a:t>
            </a:r>
          </a:p>
          <a:p>
            <a:pPr algn="l">
              <a:lnSpc>
                <a:spcPts val="3611"/>
              </a:lnSpc>
              <a:spcBef>
                <a:spcPct val="0"/>
              </a:spcBef>
            </a:pP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Freeform 7" id="7"/>
          <p:cNvSpPr/>
          <p:nvPr/>
        </p:nvSpPr>
        <p:spPr>
          <a:xfrm flipH="false" flipV="false" rot="0">
            <a:off x="1302646" y="5143500"/>
            <a:ext cx="12215471" cy="4718225"/>
          </a:xfrm>
          <a:custGeom>
            <a:avLst/>
            <a:gdLst/>
            <a:ahLst/>
            <a:cxnLst/>
            <a:rect r="r" b="b" t="t" l="l"/>
            <a:pathLst>
              <a:path h="4718225" w="12215471">
                <a:moveTo>
                  <a:pt x="0" y="0"/>
                </a:moveTo>
                <a:lnTo>
                  <a:pt x="12215471" y="0"/>
                </a:lnTo>
                <a:lnTo>
                  <a:pt x="12215471" y="4718225"/>
                </a:lnTo>
                <a:lnTo>
                  <a:pt x="0" y="4718225"/>
                </a:lnTo>
                <a:lnTo>
                  <a:pt x="0" y="0"/>
                </a:lnTo>
                <a:close/>
              </a:path>
            </a:pathLst>
          </a:custGeom>
          <a:blipFill>
            <a:blip r:embed="rId7"/>
            <a:stretch>
              <a:fillRect l="0" t="-9510" r="0" b="-9510"/>
            </a:stretch>
          </a:blipFill>
        </p:spPr>
      </p:sp>
      <p:sp>
        <p:nvSpPr>
          <p:cNvPr name="TextBox 8" id="8"/>
          <p:cNvSpPr txBox="true"/>
          <p:nvPr/>
        </p:nvSpPr>
        <p:spPr>
          <a:xfrm rot="0">
            <a:off x="1302646" y="876300"/>
            <a:ext cx="15956654" cy="4817618"/>
          </a:xfrm>
          <a:prstGeom prst="rect">
            <a:avLst/>
          </a:prstGeom>
        </p:spPr>
        <p:txBody>
          <a:bodyPr anchor="t" rtlCol="false" tIns="0" lIns="0" bIns="0" rIns="0">
            <a:spAutoFit/>
          </a:bodyPr>
          <a:lstStyle/>
          <a:p>
            <a:pPr algn="l">
              <a:lnSpc>
                <a:spcPts val="5011"/>
              </a:lnSpc>
              <a:spcBef>
                <a:spcPct val="0"/>
              </a:spcBef>
            </a:pPr>
            <a:r>
              <a:rPr lang="en-US" b="true" sz="3579" spc="-35">
                <a:solidFill>
                  <a:srgbClr val="263681"/>
                </a:solidFill>
                <a:latin typeface="Calibri (MS) Bold"/>
                <a:ea typeface="Calibri (MS) Bold"/>
                <a:cs typeface="Calibri (MS) Bold"/>
                <a:sym typeface="Calibri (MS) Bold"/>
              </a:rPr>
              <a:t>Virtual med</a:t>
            </a:r>
            <a:r>
              <a:rPr lang="en-US" b="true" sz="3579" spc="-35">
                <a:solidFill>
                  <a:srgbClr val="263681"/>
                </a:solidFill>
                <a:latin typeface="Calibri (MS) Bold"/>
                <a:ea typeface="Calibri (MS) Bold"/>
                <a:cs typeface="Calibri (MS) Bold"/>
                <a:sym typeface="Calibri (MS) Bold"/>
              </a:rPr>
              <a:t>ical training (UC-3)</a:t>
            </a:r>
          </a:p>
          <a:p>
            <a:pPr algn="l">
              <a:lnSpc>
                <a:spcPts val="3611"/>
              </a:lnSpc>
              <a:spcBef>
                <a:spcPct val="0"/>
              </a:spcBef>
            </a:pPr>
          </a:p>
          <a:p>
            <a:pPr algn="l">
              <a:lnSpc>
                <a:spcPts val="3611"/>
              </a:lnSpc>
              <a:spcBef>
                <a:spcPct val="0"/>
              </a:spcBef>
            </a:pPr>
            <a:r>
              <a:rPr lang="en-US" sz="2579" spc="-25">
                <a:solidFill>
                  <a:srgbClr val="263681"/>
                </a:solidFill>
                <a:latin typeface="Calibri (MS)"/>
                <a:ea typeface="Calibri (MS)"/>
                <a:cs typeface="Calibri (MS)"/>
                <a:sym typeface="Calibri (MS)"/>
              </a:rPr>
              <a:t>INDUX-R is redefining the future of surgical training with an immersive, dynamic learning environment.</a:t>
            </a:r>
          </a:p>
          <a:p>
            <a:pPr algn="l">
              <a:lnSpc>
                <a:spcPts val="3611"/>
              </a:lnSpc>
              <a:spcBef>
                <a:spcPct val="0"/>
              </a:spcBef>
            </a:pPr>
            <a:r>
              <a:rPr lang="en-US" sz="2579" spc="-25">
                <a:solidFill>
                  <a:srgbClr val="263681"/>
                </a:solidFill>
                <a:latin typeface="Calibri (MS)"/>
                <a:ea typeface="Calibri (MS)"/>
                <a:cs typeface="Calibri (MS)"/>
                <a:sym typeface="Calibri (MS)"/>
              </a:rPr>
              <a:t>Through Use Case 3 (UC3), trainees can enhance their skills in a fully virtual, multi-user operating room.</a:t>
            </a:r>
          </a:p>
          <a:p>
            <a:pPr algn="l">
              <a:lnSpc>
                <a:spcPts val="3611"/>
              </a:lnSpc>
              <a:spcBef>
                <a:spcPct val="0"/>
              </a:spcBef>
            </a:pPr>
            <a:r>
              <a:rPr lang="en-US" sz="2579" spc="-25">
                <a:solidFill>
                  <a:srgbClr val="263681"/>
                </a:solidFill>
                <a:latin typeface="Calibri (MS)"/>
                <a:ea typeface="Calibri (MS)"/>
                <a:cs typeface="Calibri (MS)"/>
                <a:sym typeface="Calibri (MS)"/>
              </a:rPr>
              <a:t>This cutting-edge platform allows medical professionals to practice and perfect surgical techniques in a collaborative, real-time setting, simulating the complexities of real-world procedures.</a:t>
            </a:r>
          </a:p>
          <a:p>
            <a:pPr algn="l">
              <a:lnSpc>
                <a:spcPts val="3611"/>
              </a:lnSpc>
              <a:spcBef>
                <a:spcPct val="0"/>
              </a:spcBef>
            </a:pPr>
            <a:r>
              <a:rPr lang="en-US" sz="2579" spc="-25">
                <a:solidFill>
                  <a:srgbClr val="263681"/>
                </a:solidFill>
                <a:latin typeface="Calibri (MS)"/>
                <a:ea typeface="Calibri (MS)"/>
                <a:cs typeface="Calibri (MS)"/>
                <a:sym typeface="Calibri (MS)"/>
              </a:rPr>
              <a:t>Experience the next generation of medical training, where advanced technology empowers trainees to achieve surgical mastery in a safe, interactive, and innovative space.</a:t>
            </a:r>
          </a:p>
          <a:p>
            <a:pPr algn="l">
              <a:lnSpc>
                <a:spcPts val="3611"/>
              </a:lnSpc>
              <a:spcBef>
                <a:spcPct val="0"/>
              </a:spcBef>
            </a:pPr>
          </a:p>
          <a:p>
            <a:pPr algn="l">
              <a:lnSpc>
                <a:spcPts val="3611"/>
              </a:lnSpc>
              <a:spcBef>
                <a:spcPct val="0"/>
              </a:spcBef>
            </a:pP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bg>
      <p:bgPr>
        <a:solidFill>
          <a:srgbClr val="E6E6E6"/>
        </a:solidFill>
      </p:bgPr>
    </p:bg>
    <p:spTree>
      <p:nvGrpSpPr>
        <p:cNvPr id="1" name=""/>
        <p:cNvGrpSpPr/>
        <p:nvPr/>
      </p:nvGrpSpPr>
      <p:grpSpPr>
        <a:xfrm>
          <a:off x="0" y="0"/>
          <a:ext cx="0" cy="0"/>
          <a:chOff x="0" y="0"/>
          <a:chExt cx="0" cy="0"/>
        </a:xfrm>
      </p:grpSpPr>
      <p:sp>
        <p:nvSpPr>
          <p:cNvPr name="Freeform 2" id="2"/>
          <p:cNvSpPr/>
          <p:nvPr/>
        </p:nvSpPr>
        <p:spPr>
          <a:xfrm flipH="false" flipV="false" rot="-1601179">
            <a:off x="14998895" y="8364441"/>
            <a:ext cx="2703334" cy="2083929"/>
          </a:xfrm>
          <a:custGeom>
            <a:avLst/>
            <a:gdLst/>
            <a:ahLst/>
            <a:cxnLst/>
            <a:rect r="r" b="b" t="t" l="l"/>
            <a:pathLst>
              <a:path h="2083929" w="2703334">
                <a:moveTo>
                  <a:pt x="0" y="0"/>
                </a:moveTo>
                <a:lnTo>
                  <a:pt x="2703333" y="0"/>
                </a:lnTo>
                <a:lnTo>
                  <a:pt x="2703333" y="2083929"/>
                </a:lnTo>
                <a:lnTo>
                  <a:pt x="0" y="2083929"/>
                </a:lnTo>
                <a:lnTo>
                  <a:pt x="0" y="0"/>
                </a:lnTo>
                <a:close/>
              </a:path>
            </a:pathLst>
          </a:custGeom>
          <a:blipFill>
            <a:blip r:embed="rId2"/>
            <a:stretch>
              <a:fillRect l="-39200" t="-49080" r="-34194" b="-75851"/>
            </a:stretch>
          </a:blipFill>
        </p:spPr>
      </p:sp>
      <p:sp>
        <p:nvSpPr>
          <p:cNvPr name="Freeform 3" id="3"/>
          <p:cNvSpPr/>
          <p:nvPr/>
        </p:nvSpPr>
        <p:spPr>
          <a:xfrm flipH="false" flipV="false" rot="0">
            <a:off x="13815612" y="6936517"/>
            <a:ext cx="2687000" cy="3685106"/>
          </a:xfrm>
          <a:custGeom>
            <a:avLst/>
            <a:gdLst/>
            <a:ahLst/>
            <a:cxnLst/>
            <a:rect r="r" b="b" t="t" l="l"/>
            <a:pathLst>
              <a:path h="3685106" w="2687000">
                <a:moveTo>
                  <a:pt x="0" y="0"/>
                </a:moveTo>
                <a:lnTo>
                  <a:pt x="2687000" y="0"/>
                </a:lnTo>
                <a:lnTo>
                  <a:pt x="2687000" y="3685106"/>
                </a:lnTo>
                <a:lnTo>
                  <a:pt x="0" y="3685106"/>
                </a:lnTo>
                <a:lnTo>
                  <a:pt x="0" y="0"/>
                </a:lnTo>
                <a:close/>
              </a:path>
            </a:pathLst>
          </a:custGeom>
          <a:blipFill>
            <a:blip r:embed="rId3"/>
            <a:stretch>
              <a:fillRect l="-48588" t="0" r="-60640" b="-52559"/>
            </a:stretch>
          </a:blipFill>
        </p:spPr>
      </p:sp>
      <p:sp>
        <p:nvSpPr>
          <p:cNvPr name="Freeform 4" id="4"/>
          <p:cNvSpPr/>
          <p:nvPr/>
        </p:nvSpPr>
        <p:spPr>
          <a:xfrm flipH="false" flipV="false" rot="0">
            <a:off x="16110287" y="6442065"/>
            <a:ext cx="2128056" cy="2716210"/>
          </a:xfrm>
          <a:custGeom>
            <a:avLst/>
            <a:gdLst/>
            <a:ahLst/>
            <a:cxnLst/>
            <a:rect r="r" b="b" t="t" l="l"/>
            <a:pathLst>
              <a:path h="2716210" w="2128056">
                <a:moveTo>
                  <a:pt x="0" y="0"/>
                </a:moveTo>
                <a:lnTo>
                  <a:pt x="2128056" y="0"/>
                </a:lnTo>
                <a:lnTo>
                  <a:pt x="2128056" y="2716210"/>
                </a:lnTo>
                <a:lnTo>
                  <a:pt x="0" y="2716210"/>
                </a:lnTo>
                <a:lnTo>
                  <a:pt x="0" y="0"/>
                </a:lnTo>
                <a:close/>
              </a:path>
            </a:pathLst>
          </a:custGeom>
          <a:blipFill>
            <a:blip r:embed="rId4">
              <a:alphaModFix amt="65999"/>
            </a:blip>
            <a:stretch>
              <a:fillRect l="-95434" t="-51572" r="-100000" b="-79890"/>
            </a:stretch>
          </a:blipFill>
        </p:spPr>
      </p:sp>
      <p:sp>
        <p:nvSpPr>
          <p:cNvPr name="Freeform 5" id="5"/>
          <p:cNvSpPr/>
          <p:nvPr/>
        </p:nvSpPr>
        <p:spPr>
          <a:xfrm flipH="false" flipV="false" rot="0">
            <a:off x="16502612" y="5203020"/>
            <a:ext cx="1880044" cy="1733497"/>
          </a:xfrm>
          <a:custGeom>
            <a:avLst/>
            <a:gdLst/>
            <a:ahLst/>
            <a:cxnLst/>
            <a:rect r="r" b="b" t="t" l="l"/>
            <a:pathLst>
              <a:path h="1733497" w="1880044">
                <a:moveTo>
                  <a:pt x="0" y="0"/>
                </a:moveTo>
                <a:lnTo>
                  <a:pt x="1880043" y="0"/>
                </a:lnTo>
                <a:lnTo>
                  <a:pt x="1880043" y="1733497"/>
                </a:lnTo>
                <a:lnTo>
                  <a:pt x="0" y="1733497"/>
                </a:lnTo>
                <a:lnTo>
                  <a:pt x="0" y="0"/>
                </a:lnTo>
                <a:close/>
              </a:path>
            </a:pathLst>
          </a:custGeom>
          <a:blipFill>
            <a:blip r:embed="rId5">
              <a:alphaModFix amt="68000"/>
            </a:blip>
            <a:stretch>
              <a:fillRect l="-61900" t="-57364" r="-56594" b="-79600"/>
            </a:stretch>
          </a:blipFill>
        </p:spPr>
      </p:sp>
      <p:sp>
        <p:nvSpPr>
          <p:cNvPr name="Freeform 6" id="6"/>
          <p:cNvSpPr/>
          <p:nvPr/>
        </p:nvSpPr>
        <p:spPr>
          <a:xfrm flipH="false" flipV="false" rot="0">
            <a:off x="15931273" y="7907726"/>
            <a:ext cx="3541911" cy="2309122"/>
          </a:xfrm>
          <a:custGeom>
            <a:avLst/>
            <a:gdLst/>
            <a:ahLst/>
            <a:cxnLst/>
            <a:rect r="r" b="b" t="t" l="l"/>
            <a:pathLst>
              <a:path h="2309122" w="3541911">
                <a:moveTo>
                  <a:pt x="0" y="0"/>
                </a:moveTo>
                <a:lnTo>
                  <a:pt x="3541911" y="0"/>
                </a:lnTo>
                <a:lnTo>
                  <a:pt x="3541911" y="2309121"/>
                </a:lnTo>
                <a:lnTo>
                  <a:pt x="0" y="2309121"/>
                </a:lnTo>
                <a:lnTo>
                  <a:pt x="0" y="0"/>
                </a:lnTo>
                <a:close/>
              </a:path>
            </a:pathLst>
          </a:custGeom>
          <a:blipFill>
            <a:blip r:embed="rId6"/>
            <a:stretch>
              <a:fillRect l="0" t="0" r="0" b="-53387"/>
            </a:stretch>
          </a:blipFill>
        </p:spPr>
      </p:sp>
      <p:sp>
        <p:nvSpPr>
          <p:cNvPr name="Freeform 7" id="7"/>
          <p:cNvSpPr/>
          <p:nvPr/>
        </p:nvSpPr>
        <p:spPr>
          <a:xfrm flipH="false" flipV="false" rot="0">
            <a:off x="1302646" y="5143500"/>
            <a:ext cx="12215471" cy="4718225"/>
          </a:xfrm>
          <a:custGeom>
            <a:avLst/>
            <a:gdLst/>
            <a:ahLst/>
            <a:cxnLst/>
            <a:rect r="r" b="b" t="t" l="l"/>
            <a:pathLst>
              <a:path h="4718225" w="12215471">
                <a:moveTo>
                  <a:pt x="0" y="0"/>
                </a:moveTo>
                <a:lnTo>
                  <a:pt x="12215471" y="0"/>
                </a:lnTo>
                <a:lnTo>
                  <a:pt x="12215471" y="4718225"/>
                </a:lnTo>
                <a:lnTo>
                  <a:pt x="0" y="4718225"/>
                </a:lnTo>
                <a:lnTo>
                  <a:pt x="0" y="0"/>
                </a:lnTo>
                <a:close/>
              </a:path>
            </a:pathLst>
          </a:custGeom>
          <a:blipFill>
            <a:blip r:embed="rId7"/>
            <a:stretch>
              <a:fillRect l="0" t="0" r="0" b="0"/>
            </a:stretch>
          </a:blipFill>
        </p:spPr>
      </p:sp>
      <p:sp>
        <p:nvSpPr>
          <p:cNvPr name="TextBox 8" id="8"/>
          <p:cNvSpPr txBox="true"/>
          <p:nvPr/>
        </p:nvSpPr>
        <p:spPr>
          <a:xfrm rot="0">
            <a:off x="1302646" y="876300"/>
            <a:ext cx="15956654" cy="4360418"/>
          </a:xfrm>
          <a:prstGeom prst="rect">
            <a:avLst/>
          </a:prstGeom>
        </p:spPr>
        <p:txBody>
          <a:bodyPr anchor="t" rtlCol="false" tIns="0" lIns="0" bIns="0" rIns="0">
            <a:spAutoFit/>
          </a:bodyPr>
          <a:lstStyle/>
          <a:p>
            <a:pPr algn="l">
              <a:lnSpc>
                <a:spcPts val="5011"/>
              </a:lnSpc>
              <a:spcBef>
                <a:spcPct val="0"/>
              </a:spcBef>
            </a:pPr>
            <a:r>
              <a:rPr lang="en-US" b="true" sz="3579" spc="-35">
                <a:solidFill>
                  <a:srgbClr val="263681"/>
                </a:solidFill>
                <a:latin typeface="Calibri (MS) Bold"/>
                <a:ea typeface="Calibri (MS) Bold"/>
                <a:cs typeface="Calibri (MS) Bold"/>
                <a:sym typeface="Calibri (MS) Bold"/>
              </a:rPr>
              <a:t>4D Reconstruction for cultur</a:t>
            </a:r>
            <a:r>
              <a:rPr lang="en-US" b="true" sz="3579" spc="-35">
                <a:solidFill>
                  <a:srgbClr val="263681"/>
                </a:solidFill>
                <a:latin typeface="Calibri (MS) Bold"/>
                <a:ea typeface="Calibri (MS) Bold"/>
                <a:cs typeface="Calibri (MS) Bold"/>
                <a:sym typeface="Calibri (MS) Bold"/>
              </a:rPr>
              <a:t>al tourism (UC-4)</a:t>
            </a:r>
          </a:p>
          <a:p>
            <a:pPr algn="l">
              <a:lnSpc>
                <a:spcPts val="3611"/>
              </a:lnSpc>
              <a:spcBef>
                <a:spcPct val="0"/>
              </a:spcBef>
            </a:pPr>
          </a:p>
          <a:p>
            <a:pPr algn="l">
              <a:lnSpc>
                <a:spcPts val="3611"/>
              </a:lnSpc>
              <a:spcBef>
                <a:spcPct val="0"/>
              </a:spcBef>
            </a:pPr>
            <a:r>
              <a:rPr lang="en-US" sz="2579" spc="-25">
                <a:solidFill>
                  <a:srgbClr val="263681"/>
                </a:solidFill>
                <a:latin typeface="Calibri (MS)"/>
                <a:ea typeface="Calibri (MS)"/>
                <a:cs typeface="Calibri (MS)"/>
                <a:sym typeface="Calibri (MS)"/>
              </a:rPr>
              <a:t>At INDUX-R, we’re transforming the future of cultural tourism through the “city digital twin” concept.</a:t>
            </a:r>
          </a:p>
          <a:p>
            <a:pPr algn="l">
              <a:lnSpc>
                <a:spcPts val="3611"/>
              </a:lnSpc>
              <a:spcBef>
                <a:spcPct val="0"/>
              </a:spcBef>
            </a:pPr>
            <a:r>
              <a:rPr lang="en-US" sz="2579" spc="-25">
                <a:solidFill>
                  <a:srgbClr val="263681"/>
                </a:solidFill>
                <a:latin typeface="Calibri (MS)"/>
                <a:ea typeface="Calibri (MS)"/>
                <a:cs typeface="Calibri (MS)"/>
                <a:sym typeface="Calibri (MS)"/>
              </a:rPr>
              <a:t>Use Case 4 explores how 4D reconstruction technology can revolutionize the way we explore and experience cities, merging virtual tours with real-world adventures. This seamless integration allows visitors to dive into immersive, interactive experiences, offering new horizons for cultural exploration.</a:t>
            </a:r>
          </a:p>
          <a:p>
            <a:pPr algn="l">
              <a:lnSpc>
                <a:spcPts val="3611"/>
              </a:lnSpc>
              <a:spcBef>
                <a:spcPct val="0"/>
              </a:spcBef>
            </a:pPr>
            <a:r>
              <a:rPr lang="en-US" sz="2579" spc="-25">
                <a:solidFill>
                  <a:srgbClr val="263681"/>
                </a:solidFill>
                <a:latin typeface="Calibri (MS)"/>
                <a:ea typeface="Calibri (MS)"/>
                <a:cs typeface="Calibri (MS)"/>
                <a:sym typeface="Calibri (MS)"/>
              </a:rPr>
              <a:t>Whether virtually visiting iconic landmarks or enhancing on-site experiences, INDUX-R is paving the way for a new era of travel, where the physical and digital worlds unite in unforgettable ways!</a:t>
            </a:r>
          </a:p>
          <a:p>
            <a:pPr algn="l">
              <a:lnSpc>
                <a:spcPts val="3611"/>
              </a:lnSpc>
              <a:spcBef>
                <a:spcPct val="0"/>
              </a:spcBef>
            </a:p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DAF47gwFv2Q</dc:identifier>
  <dcterms:modified xsi:type="dcterms:W3CDTF">2011-08-01T06:04:30Z</dcterms:modified>
  <cp:revision>1</cp:revision>
  <dc:title>INDUX-R  - PRESS KIT</dc:title>
</cp:coreProperties>
</file>